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70"/>
  </p:notesMasterIdLst>
  <p:handoutMasterIdLst>
    <p:handoutMasterId r:id="rId71"/>
  </p:handoutMasterIdLst>
  <p:sldIdLst>
    <p:sldId id="364" r:id="rId5"/>
    <p:sldId id="287" r:id="rId6"/>
    <p:sldId id="278" r:id="rId7"/>
    <p:sldId id="292" r:id="rId8"/>
    <p:sldId id="293" r:id="rId9"/>
    <p:sldId id="294" r:id="rId10"/>
    <p:sldId id="298" r:id="rId11"/>
    <p:sldId id="300" r:id="rId12"/>
    <p:sldId id="271" r:id="rId13"/>
    <p:sldId id="291" r:id="rId14"/>
    <p:sldId id="394" r:id="rId15"/>
    <p:sldId id="395" r:id="rId16"/>
    <p:sldId id="288" r:id="rId17"/>
    <p:sldId id="267" r:id="rId18"/>
    <p:sldId id="389" r:id="rId19"/>
    <p:sldId id="269" r:id="rId20"/>
    <p:sldId id="268" r:id="rId21"/>
    <p:sldId id="296" r:id="rId22"/>
    <p:sldId id="299" r:id="rId23"/>
    <p:sldId id="301" r:id="rId24"/>
    <p:sldId id="414" r:id="rId25"/>
    <p:sldId id="411" r:id="rId26"/>
    <p:sldId id="41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02" r:id="rId43"/>
    <p:sldId id="404" r:id="rId44"/>
    <p:sldId id="405" r:id="rId45"/>
    <p:sldId id="406" r:id="rId46"/>
    <p:sldId id="407" r:id="rId47"/>
    <p:sldId id="258" r:id="rId48"/>
    <p:sldId id="259" r:id="rId49"/>
    <p:sldId id="260" r:id="rId50"/>
    <p:sldId id="401" r:id="rId51"/>
    <p:sldId id="263" r:id="rId52"/>
    <p:sldId id="264" r:id="rId53"/>
    <p:sldId id="265" r:id="rId54"/>
    <p:sldId id="266" r:id="rId55"/>
    <p:sldId id="393" r:id="rId56"/>
    <p:sldId id="396" r:id="rId57"/>
    <p:sldId id="397" r:id="rId58"/>
    <p:sldId id="398" r:id="rId59"/>
    <p:sldId id="318" r:id="rId60"/>
    <p:sldId id="402" r:id="rId61"/>
    <p:sldId id="290" r:id="rId62"/>
    <p:sldId id="413" r:id="rId63"/>
    <p:sldId id="270" r:id="rId64"/>
    <p:sldId id="403" r:id="rId65"/>
    <p:sldId id="367" r:id="rId66"/>
    <p:sldId id="273" r:id="rId67"/>
    <p:sldId id="392" r:id="rId68"/>
    <p:sldId id="368" r:id="rId69"/>
  </p:sldIdLst>
  <p:sldSz cx="12192000" cy="6858000"/>
  <p:notesSz cx="6797675" cy="9926638"/>
  <p:embeddedFontLs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Bold" panose="020B0604020202020204" charset="0"/>
      <p:bold r:id="rId80"/>
      <p:italic r:id="rId81"/>
      <p:boldItalic r:id="rId82"/>
    </p:embeddedFont>
    <p:embeddedFont>
      <p:font typeface="Roboto Regular" panose="020B0604020202020204" charset="0"/>
      <p:regular r:id="rId83"/>
      <p:bold r:id="rId84"/>
      <p:italic r:id="rId85"/>
      <p:boldItalic r:id="rId86"/>
    </p:embeddedFont>
    <p:embeddedFont>
      <p:font typeface="Trebuchet MS" panose="020B0603020202020204" pitchFamily="34" charset="0"/>
      <p:regular r:id="rId87"/>
      <p:bold r:id="rId88"/>
      <p:italic r:id="rId89"/>
      <p:boldItalic r:id="rId90"/>
    </p:embeddedFont>
    <p:embeddedFont>
      <p:font typeface="Verdana" panose="020B0604030504040204" pitchFamily="3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ntent" id="{D71A75A3-E1F9-BB43-BA52-0CD7E5C3B444}">
          <p14:sldIdLst/>
        </p14:section>
        <p14:section name="Slide templates" id="{FA9FE58B-75C1-B846-9335-9916C0D48375}">
          <p14:sldIdLst/>
        </p14:section>
        <p14:section name="Icons and grphics" id="{D4DDB8B1-E909-DE45-87A1-F4AE7D892E14}">
          <p14:sldIdLst/>
        </p14:section>
        <p14:section name="Slide examples" id="{C7DC3557-7183-A043-A4DD-45D4BFD57DAC}">
          <p14:sldIdLst>
            <p14:sldId id="364"/>
            <p14:sldId id="287"/>
            <p14:sldId id="278"/>
            <p14:sldId id="292"/>
            <p14:sldId id="293"/>
            <p14:sldId id="294"/>
            <p14:sldId id="298"/>
            <p14:sldId id="300"/>
            <p14:sldId id="271"/>
            <p14:sldId id="291"/>
            <p14:sldId id="394"/>
            <p14:sldId id="395"/>
            <p14:sldId id="288"/>
            <p14:sldId id="267"/>
            <p14:sldId id="389"/>
            <p14:sldId id="269"/>
            <p14:sldId id="268"/>
            <p14:sldId id="296"/>
            <p14:sldId id="299"/>
            <p14:sldId id="301"/>
            <p14:sldId id="414"/>
            <p14:sldId id="411"/>
            <p14:sldId id="41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02"/>
            <p14:sldId id="404"/>
            <p14:sldId id="405"/>
            <p14:sldId id="406"/>
            <p14:sldId id="407"/>
            <p14:sldId id="258"/>
            <p14:sldId id="259"/>
            <p14:sldId id="260"/>
            <p14:sldId id="401"/>
            <p14:sldId id="263"/>
            <p14:sldId id="264"/>
            <p14:sldId id="265"/>
            <p14:sldId id="266"/>
            <p14:sldId id="393"/>
            <p14:sldId id="396"/>
            <p14:sldId id="397"/>
            <p14:sldId id="398"/>
            <p14:sldId id="318"/>
            <p14:sldId id="402"/>
            <p14:sldId id="290"/>
            <p14:sldId id="413"/>
            <p14:sldId id="270"/>
            <p14:sldId id="403"/>
            <p14:sldId id="367"/>
            <p14:sldId id="273"/>
            <p14:sldId id="392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C1A00-73D5-1DF3-5547-98A7D8EA9C5A}" name="Pat Lima" initials="PL" userId="S::Pat.Lima@red-gate.com::b3530849-8825-4999-945d-f7b930f3bccc" providerId="AD"/>
  <p188:author id="{CB445708-A124-7A93-D74A-1854979CA4CD}" name="Annabel Bradford" initials="AB" userId="S::annabel.bradford@red-gate.com::dcf9b3cd-eae4-4ad8-b8c4-002c82c7e4a1" providerId="AD"/>
  <p188:author id="{C263C11C-505C-068C-9836-17A024092ACE}" name="Sneh Zaveri" initials="SZ" userId="S::sneh.zaveri@red-gate.com::cfc53dd7-3130-46c5-840f-0798841638cf" providerId="AD"/>
  <p188:author id="{852F9E47-C14E-BEC5-F6BC-A6E84325B495}" name="Pat Lima" initials="PL" userId="S::pat.lima@red-gate.com::b3530849-8825-4999-945d-f7b930f3bccc" providerId="AD"/>
  <p188:author id="{81B96763-8A3A-EE90-9119-5FE186E75F50}" name="Craig Ellis" initials="CE" userId="S::craig.ellis@red-gate.com::814943ef-bc4a-49b9-a49c-491e32997dd0" providerId="AD"/>
  <p188:author id="{43E32397-5AC5-FE8D-8F1E-651716232A86}" name="Rain Cao" initials="RC" userId="S::rain.cao@red-gate.com::fd3af6c4-6987-4917-9236-8c7e6ae59d27" providerId="AD"/>
  <p188:author id="{5BDAC7A2-0C65-696A-A09B-067B3574E82F}" name="Anika Poliseno" initials="AP" userId="Anika Poliseno" providerId="None"/>
  <p188:author id="{2D268DC1-7348-79C1-813F-9A60049F9793}" name="Anika Poliseno" initials="AP" userId="S::anika.poliseno@red-gate.com::4df46166-2097-4905-989a-f31736024660" providerId="AD"/>
  <p188:author id="{DEBFF0C3-F6C1-9813-905D-BA567471174C}" name="Dylan Harding" initials="DH" userId="S::dylan.harding@red-gate.com::a84da45a-9c97-41ab-9898-065ca20235fc" providerId="AD"/>
  <p188:author id="{1E270ACC-ED87-DD83-45BB-4893889E8A6D}" name="Cecilia Judmann" initials="CJ" userId="S::cecilia.judmann@red-gate.com::34ba065a-3c01-4034-87f8-23f04a4469c0" providerId="AD"/>
  <p188:author id="{D03476D1-2A18-08C0-1A81-A55F4939DA72}" name="Terence O'Shea" initials="TO" userId="S::terence.oshea@red-gate.com::c38218f2-9dfb-4b76-9955-b03e1a0bfbff" providerId="AD"/>
  <p188:author id="{0CA76BFE-3AEF-ECA6-FD28-577478B8C255}" name="Sanjeet Gandham" initials="SG" userId="S::sanjeet.gandham@red-gate.com::98e95d9d-2b41-4f7c-b90e-6d37c126b3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1"/>
    <a:srgbClr val="373737"/>
    <a:srgbClr val="222222"/>
    <a:srgbClr val="ECECEC"/>
    <a:srgbClr val="00A361"/>
    <a:srgbClr val="EBAB2A"/>
    <a:srgbClr val="4B80C1"/>
    <a:srgbClr val="ED3331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41" autoAdjust="0"/>
  </p:normalViewPr>
  <p:slideViewPr>
    <p:cSldViewPr snapToGrid="0">
      <p:cViewPr varScale="1">
        <p:scale>
          <a:sx n="95" d="100"/>
          <a:sy n="95" d="100"/>
        </p:scale>
        <p:origin x="119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7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font" Target="fonts/font19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92" Type="http://schemas.openxmlformats.org/officeDocument/2006/relationships/font" Target="fonts/font2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6.fntdata"/><Relationship Id="rId61" Type="http://schemas.openxmlformats.org/officeDocument/2006/relationships/slide" Target="slides/slide57.xml"/><Relationship Id="rId82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0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2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2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60E7B-240B-453A-8BFA-DC3C34F1D3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5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7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621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4359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05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7349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034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1612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2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36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0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29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03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6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Verdana" panose="020B0604030504040204" pitchFamily="34" charset="0"/>
                <a:ea typeface="+mj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/>
            </a:pPr>
            <a:r>
              <a:rPr kumimoji="0" lang="en-US" alt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11044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Click to edit Master text styles</a:t>
            </a:r>
          </a:p>
          <a:p>
            <a:pPr marL="914400" marR="0" lvl="1" indent="-457200" algn="l" defTabSz="914400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1044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Second level</a:t>
            </a:r>
          </a:p>
          <a:p>
            <a:pPr marL="1257300" marR="0" lvl="2" indent="-342900" algn="l" defTabSz="914400" rtl="0" eaLnBrk="1" fontAlgn="base" latinLnBrk="0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044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10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142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55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53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8" r:id="rId4"/>
    <p:sldLayoutId id="2147483778" r:id="rId5"/>
    <p:sldLayoutId id="2147483779" r:id="rId6"/>
    <p:sldLayoutId id="2147483781" r:id="rId7"/>
    <p:sldLayoutId id="2147483782" r:id="rId8"/>
    <p:sldLayoutId id="2147483761" r:id="rId9"/>
    <p:sldLayoutId id="2147483786" r:id="rId10"/>
    <p:sldLayoutId id="2147483767" r:id="rId11"/>
    <p:sldLayoutId id="2147483792" r:id="rId12"/>
    <p:sldLayoutId id="2147483768" r:id="rId13"/>
    <p:sldLayoutId id="2147483769" r:id="rId14"/>
    <p:sldLayoutId id="2147483791" r:id="rId15"/>
    <p:sldLayoutId id="2147483783" r:id="rId16"/>
    <p:sldLayoutId id="2147483789" r:id="rId17"/>
    <p:sldLayoutId id="2147483770" r:id="rId18"/>
    <p:sldLayoutId id="2147483771" r:id="rId19"/>
    <p:sldLayoutId id="2147483790" r:id="rId20"/>
    <p:sldLayoutId id="2147483772" r:id="rId21"/>
    <p:sldLayoutId id="2147483784" r:id="rId22"/>
    <p:sldLayoutId id="2147483793" r:id="rId23"/>
    <p:sldLayoutId id="2147483760" r:id="rId24"/>
    <p:sldLayoutId id="2147483787" r:id="rId25"/>
    <p:sldLayoutId id="2147483794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image" Target="../media/image44.jpe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jpeg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865816" cy="2745336"/>
          </a:xfrm>
        </p:spPr>
        <p:txBody>
          <a:bodyPr/>
          <a:lstStyle/>
          <a:p>
            <a:pPr algn="ctr"/>
            <a:r>
              <a:rPr lang="en-US" dirty="0"/>
              <a:t>Auditing Your SQL Server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Security, PCI, SOX and 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Eric Peterson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8FA53-C8B3-6C0B-73DF-15BEFC73EA2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Architect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23F72-C544-8DD5-9F9E-40B0CB9B688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Ingo Money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B27FD5-7960-D916-1716-40506A2C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81" y="5301570"/>
            <a:ext cx="1159566" cy="12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ED66-F7B5-9A15-4607-559D7ED6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83" y="176645"/>
            <a:ext cx="10749775" cy="99794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Technique vs Audit Procedures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1199-E185-3C27-9DC0-D0D7B94A4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49" y="1174591"/>
            <a:ext cx="9486901" cy="5506764"/>
          </a:xfrm>
        </p:spPr>
        <p:txBody>
          <a:bodyPr>
            <a:normAutofit/>
          </a:bodyPr>
          <a:lstStyle/>
          <a:p>
            <a:r>
              <a:rPr lang="en-US" dirty="0"/>
              <a:t>Technique</a:t>
            </a:r>
          </a:p>
          <a:p>
            <a:pPr lvl="1"/>
            <a:r>
              <a:rPr lang="en-US" sz="2400" dirty="0"/>
              <a:t>Techniques to quickly get the information</a:t>
            </a:r>
          </a:p>
          <a:p>
            <a:pPr lvl="1"/>
            <a:r>
              <a:rPr lang="en-US" sz="2400" dirty="0"/>
              <a:t>Differentiate between On Prem and Azure</a:t>
            </a:r>
          </a:p>
          <a:p>
            <a:pPr lvl="1"/>
            <a:r>
              <a:rPr lang="en-US" sz="2400" dirty="0"/>
              <a:t>How to Document</a:t>
            </a:r>
          </a:p>
          <a:p>
            <a:r>
              <a:rPr lang="en-US" dirty="0"/>
              <a:t>Info Stored Procedures</a:t>
            </a:r>
          </a:p>
          <a:p>
            <a:pPr lvl="1"/>
            <a:r>
              <a:rPr lang="en-US" sz="2400" dirty="0"/>
              <a:t>Deployed to each of your SQL Servers</a:t>
            </a:r>
          </a:p>
          <a:p>
            <a:pPr lvl="1"/>
            <a:r>
              <a:rPr lang="en-US" sz="2400" dirty="0"/>
              <a:t>Modify to work across multiple versions of SQL Server</a:t>
            </a:r>
          </a:p>
          <a:p>
            <a:pPr lvl="1"/>
            <a:r>
              <a:rPr lang="en-US" sz="2400" dirty="0"/>
              <a:t>Translates Raw Data into Readable Format</a:t>
            </a:r>
          </a:p>
          <a:p>
            <a:pPr lvl="2"/>
            <a:r>
              <a:rPr lang="en-US" dirty="0"/>
              <a:t>IE: Reports That the Auditors Can Use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3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4D9A-5CDD-0C4D-1AF6-6AEE51E6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1" y="685800"/>
            <a:ext cx="10845479" cy="1371600"/>
          </a:xfrm>
        </p:spPr>
        <p:txBody>
          <a:bodyPr>
            <a:noAutofit/>
          </a:bodyPr>
          <a:lstStyle/>
          <a:p>
            <a:r>
              <a:rPr lang="en-US" sz="4800" dirty="0" err="1"/>
              <a:t>Tecnique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/>
              <a:t>Multiple Server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763B-A820-ACAD-EAF7-B3847D766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96" y="2300187"/>
            <a:ext cx="10515600" cy="4351338"/>
          </a:xfrm>
        </p:spPr>
        <p:txBody>
          <a:bodyPr/>
          <a:lstStyle/>
          <a:p>
            <a:r>
              <a:rPr lang="en-US" dirty="0"/>
              <a:t>This works best when run against all servers at once</a:t>
            </a:r>
          </a:p>
          <a:p>
            <a:r>
              <a:rPr lang="en-US" dirty="0"/>
              <a:t>Will only sort within each server.</a:t>
            </a:r>
          </a:p>
          <a:p>
            <a:pPr lvl="1"/>
            <a:r>
              <a:rPr lang="en-US" dirty="0"/>
              <a:t> Final result set is by server</a:t>
            </a:r>
          </a:p>
          <a:p>
            <a:pPr lvl="1"/>
            <a:r>
              <a:rPr lang="en-US" dirty="0"/>
              <a:t>See the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4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16C1-15F7-8DE1-82C7-220F7B39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49415" cy="1371600"/>
          </a:xfrm>
        </p:spPr>
        <p:txBody>
          <a:bodyPr>
            <a:normAutofit/>
          </a:bodyPr>
          <a:lstStyle/>
          <a:p>
            <a:r>
              <a:rPr lang="en-US" sz="4800" dirty="0"/>
              <a:t>Multiple Server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FF78F-AA7E-116B-132F-DA7CE0CC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89379"/>
            <a:ext cx="986927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6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9B50-D5FA-5DFF-0EF3-C1F6519E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307" y="346501"/>
            <a:ext cx="10841646" cy="1371600"/>
          </a:xfrm>
        </p:spPr>
        <p:txBody>
          <a:bodyPr>
            <a:noAutofit/>
          </a:bodyPr>
          <a:lstStyle/>
          <a:p>
            <a:r>
              <a:rPr lang="en-US" sz="4000" dirty="0"/>
              <a:t>Audit Requirement: </a:t>
            </a:r>
            <a:br>
              <a:rPr lang="en-US" sz="4000" dirty="0"/>
            </a:br>
            <a:r>
              <a:rPr lang="en-US" sz="4000" dirty="0"/>
              <a:t>	Document all SQL </a:t>
            </a:r>
            <a:r>
              <a:rPr lang="en-US" sz="4000" dirty="0" err="1"/>
              <a:t>ServerS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4777-3F75-0264-CD07-4C14D350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Sp_Serverinfo</a:t>
            </a:r>
            <a:endParaRPr lang="en-US" dirty="0"/>
          </a:p>
          <a:p>
            <a:r>
              <a:rPr lang="en-US" dirty="0"/>
              <a:t>Quick snapshot of </a:t>
            </a:r>
          </a:p>
          <a:p>
            <a:pPr lvl="1"/>
            <a:r>
              <a:rPr lang="en-US" sz="2400" dirty="0"/>
              <a:t>SQL Server Name, host computer, </a:t>
            </a:r>
            <a:r>
              <a:rPr lang="en-US" sz="2400" dirty="0" err="1"/>
              <a:t>ip</a:t>
            </a:r>
            <a:r>
              <a:rPr lang="en-US" sz="2400" dirty="0"/>
              <a:t> address, port, CPU/Memory</a:t>
            </a:r>
          </a:p>
          <a:p>
            <a:pPr lvl="1"/>
            <a:r>
              <a:rPr lang="en-US" sz="2400" dirty="0"/>
              <a:t>PCI/SOX</a:t>
            </a:r>
          </a:p>
          <a:p>
            <a:pPr lvl="2"/>
            <a:r>
              <a:rPr lang="en-US" sz="2400" b="1" dirty="0"/>
              <a:t>Version, Build Number, Patch level, OS Release</a:t>
            </a:r>
          </a:p>
          <a:p>
            <a:pPr lvl="2"/>
            <a:r>
              <a:rPr lang="en-US" sz="2400" dirty="0"/>
              <a:t>DR information including (HADR – Always available) &amp; Clustering</a:t>
            </a:r>
          </a:p>
        </p:txBody>
      </p:sp>
    </p:spTree>
    <p:extLst>
      <p:ext uri="{BB962C8B-B14F-4D97-AF65-F5344CB8AC3E}">
        <p14:creationId xmlns:p14="http://schemas.microsoft.com/office/powerpoint/2010/main" val="149423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E684-4C85-366B-AFC7-D0A1C340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2" y="332165"/>
            <a:ext cx="11343451" cy="1493460"/>
          </a:xfrm>
        </p:spPr>
        <p:txBody>
          <a:bodyPr>
            <a:normAutofit/>
          </a:bodyPr>
          <a:lstStyle/>
          <a:p>
            <a:r>
              <a:rPr lang="en-US" sz="4000" dirty="0"/>
              <a:t>Audit Requirement:</a:t>
            </a:r>
            <a:br>
              <a:rPr lang="en-US" sz="4000" dirty="0"/>
            </a:br>
            <a:r>
              <a:rPr lang="en-US" sz="4000" dirty="0"/>
              <a:t>	Document access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21DF-1D16-9130-02CB-66C1DEA78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0515600" cy="470021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sp_auditinfo</a:t>
            </a:r>
            <a:endParaRPr lang="en-US" dirty="0"/>
          </a:p>
          <a:p>
            <a:pPr lvl="1"/>
            <a:r>
              <a:rPr lang="en-US" dirty="0"/>
              <a:t>List of Every login</a:t>
            </a:r>
          </a:p>
          <a:p>
            <a:pPr lvl="2"/>
            <a:r>
              <a:rPr lang="en-US" dirty="0"/>
              <a:t>Last access, modify date</a:t>
            </a:r>
          </a:p>
          <a:p>
            <a:pPr lvl="2"/>
            <a:r>
              <a:rPr lang="en-US" dirty="0"/>
              <a:t>Active/Disabled</a:t>
            </a:r>
          </a:p>
          <a:p>
            <a:pPr lvl="2"/>
            <a:r>
              <a:rPr lang="en-US" dirty="0"/>
              <a:t>Server Roles</a:t>
            </a:r>
          </a:p>
          <a:p>
            <a:pPr lvl="2"/>
            <a:r>
              <a:rPr lang="en-US" dirty="0"/>
              <a:t>User mapping to each database</a:t>
            </a:r>
          </a:p>
          <a:p>
            <a:pPr lvl="3"/>
            <a:r>
              <a:rPr lang="en-US" dirty="0"/>
              <a:t>Read/Write/Update/Schema change/DBO</a:t>
            </a:r>
          </a:p>
          <a:p>
            <a:r>
              <a:rPr lang="en-US" dirty="0"/>
              <a:t>Audit</a:t>
            </a:r>
          </a:p>
          <a:p>
            <a:pPr lvl="1"/>
            <a:r>
              <a:rPr lang="en-US" dirty="0"/>
              <a:t>PCI/SOX</a:t>
            </a:r>
          </a:p>
          <a:p>
            <a:pPr lvl="1"/>
            <a:r>
              <a:rPr lang="en-US" dirty="0" err="1"/>
              <a:t>CyberSecirity</a:t>
            </a:r>
            <a:endParaRPr lang="en-US" dirty="0"/>
          </a:p>
          <a:p>
            <a:pPr lvl="1"/>
            <a:r>
              <a:rPr lang="en-US" dirty="0"/>
              <a:t>Document process – Print Email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7BB95-44F8-1DEA-450C-AB51D84D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83" y="2390151"/>
            <a:ext cx="3962953" cy="4467849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9B33A2C5-E70F-9398-6A69-55C6ED5C5498}"/>
              </a:ext>
            </a:extLst>
          </p:cNvPr>
          <p:cNvSpPr/>
          <p:nvPr/>
        </p:nvSpPr>
        <p:spPr>
          <a:xfrm>
            <a:off x="7259520" y="2953504"/>
            <a:ext cx="4016216" cy="3904496"/>
          </a:xfrm>
          <a:prstGeom prst="noSmoking">
            <a:avLst/>
          </a:prstGeom>
          <a:gradFill>
            <a:gsLst>
              <a:gs pos="15000">
                <a:srgbClr val="EBAB2A"/>
              </a:gs>
              <a:gs pos="35000">
                <a:srgbClr val="00B0F0"/>
              </a:gs>
              <a:gs pos="70000">
                <a:srgbClr val="92D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E62A-D855-AB78-B396-8CDA1C2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211238"/>
            <a:ext cx="9486900" cy="1371600"/>
          </a:xfrm>
        </p:spPr>
        <p:txBody>
          <a:bodyPr>
            <a:normAutofit/>
          </a:bodyPr>
          <a:lstStyle/>
          <a:p>
            <a:r>
              <a:rPr lang="en-US" sz="4400" dirty="0" err="1"/>
              <a:t>Sp_AuditInfo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D50C0-BCF5-5DA2-C9F3-D97B9858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0" y="211238"/>
            <a:ext cx="11267995" cy="6527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AE23B-FE82-AB47-FC8B-FF06BB8F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0" y="211238"/>
            <a:ext cx="11598964" cy="66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0577-2AA6-3C05-E24E-5812F0CA1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PCI DSS 4.0</a:t>
            </a:r>
          </a:p>
          <a:p>
            <a:r>
              <a:rPr lang="en-US" dirty="0"/>
              <a:t>12-character minimum must with</a:t>
            </a:r>
          </a:p>
          <a:p>
            <a:pPr lvl="1"/>
            <a:r>
              <a:rPr lang="en-US" dirty="0"/>
              <a:t>mix of uppercase, lowercase letters, numbers, and special characters</a:t>
            </a:r>
          </a:p>
          <a:p>
            <a:r>
              <a:rPr lang="en-US" dirty="0" err="1"/>
              <a:t>ChangeFrequency</a:t>
            </a:r>
            <a:r>
              <a:rPr lang="en-US" dirty="0"/>
              <a:t> – Every 90 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F78B9-41DC-716D-C35E-598620AB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64" y="1140971"/>
            <a:ext cx="9108166" cy="4800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A40D2-67B7-6F9D-40DB-A3896EA7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0"/>
            <a:ext cx="1063501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 Password rotation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F8E9D-7FF5-BC80-1159-D4631B52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1" y="1054297"/>
            <a:ext cx="9486900" cy="529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DF6BC-06C8-8D65-A094-470A391AF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40" y="826003"/>
            <a:ext cx="11385754" cy="60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E7F7-EDEB-C490-62DA-A637622C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22126"/>
            <a:ext cx="9486900" cy="1197388"/>
          </a:xfrm>
        </p:spPr>
        <p:txBody>
          <a:bodyPr>
            <a:normAutofit/>
          </a:bodyPr>
          <a:lstStyle/>
          <a:p>
            <a:r>
              <a:rPr lang="en-US" sz="4000" dirty="0"/>
              <a:t>Audit Requirement: </a:t>
            </a:r>
            <a:br>
              <a:rPr lang="en-US" sz="4000" dirty="0"/>
            </a:br>
            <a:r>
              <a:rPr lang="en-US" sz="4000" dirty="0"/>
              <a:t>         Monitoring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FBDC-400F-A6B4-30FD-62FB7B975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800000"/>
                </a:solidFill>
                <a:latin typeface="Consolas" panose="020B0609020204030204" pitchFamily="49" charset="0"/>
              </a:rPr>
              <a:t>xp_ReadErrorLog</a:t>
            </a:r>
            <a:r>
              <a:rPr lang="en-US" sz="3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3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3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FF0000"/>
                </a:solidFill>
                <a:latin typeface="Consolas" panose="020B0609020204030204" pitchFamily="49" charset="0"/>
              </a:rPr>
              <a:t>N'login</a:t>
            </a:r>
            <a:r>
              <a:rPr lang="en-US" sz="3100" dirty="0">
                <a:solidFill>
                  <a:srgbClr val="FF0000"/>
                </a:solidFill>
                <a:latin typeface="Consolas" panose="020B0609020204030204" pitchFamily="49" charset="0"/>
              </a:rPr>
              <a:t> failed'</a:t>
            </a:r>
            <a:endParaRPr lang="en-US" sz="3100" dirty="0"/>
          </a:p>
          <a:p>
            <a:endParaRPr lang="en-US" dirty="0"/>
          </a:p>
          <a:p>
            <a:r>
              <a:rPr lang="en-US" dirty="0" err="1"/>
              <a:t>Sp_ErrorMessageInfo</a:t>
            </a:r>
            <a:endParaRPr lang="en-US" dirty="0"/>
          </a:p>
          <a:p>
            <a:pPr lvl="1"/>
            <a:r>
              <a:rPr lang="en-US" dirty="0"/>
              <a:t>Upon login Failure you will be emailed the following:</a:t>
            </a:r>
          </a:p>
          <a:p>
            <a:pPr lvl="2"/>
            <a:r>
              <a:rPr lang="en-US" dirty="0"/>
              <a:t>On J96T8S3, 1 failed Login(s) were detected within the past 5 minutes. The last message = Login failed for user '</a:t>
            </a:r>
            <a:r>
              <a:rPr lang="en-US" dirty="0" err="1"/>
              <a:t>AmyCox</a:t>
            </a:r>
            <a:r>
              <a:rPr lang="en-US" dirty="0"/>
              <a:t>'. Reason: Password did not match that for the login provided. [CLIENT: &lt;local machine&gt;]</a:t>
            </a:r>
          </a:p>
          <a:p>
            <a:r>
              <a:rPr lang="en-US" dirty="0"/>
              <a:t>Schedule into SQL Agent Job</a:t>
            </a:r>
          </a:p>
          <a:p>
            <a:pPr lvl="1"/>
            <a:r>
              <a:rPr lang="en-US" dirty="0"/>
              <a:t>Run every 5 minutes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B9411-289E-B626-CC0F-E680030D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82" y="1319514"/>
            <a:ext cx="8074791" cy="670618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E2F7C76-CA03-CF46-037F-A6F3C7D09C33}"/>
              </a:ext>
            </a:extLst>
          </p:cNvPr>
          <p:cNvSpPr/>
          <p:nvPr/>
        </p:nvSpPr>
        <p:spPr>
          <a:xfrm>
            <a:off x="3642167" y="3629793"/>
            <a:ext cx="2453833" cy="93754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D375B-3ECA-D317-3D0B-BC0C6C0A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93" y="1243605"/>
            <a:ext cx="982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10FD-FA2C-33AC-4FAB-9449BCDB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405" y="130215"/>
            <a:ext cx="94869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 requirement:</a:t>
            </a:r>
            <a:br>
              <a:rPr lang="en-US" sz="4000" dirty="0"/>
            </a:br>
            <a:r>
              <a:rPr lang="en-US" sz="4000" dirty="0"/>
              <a:t>    Track all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75B6-7FC0-CDD5-AFC4-53CF96A9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CREATE OR ALTER TRIGGER </a:t>
            </a:r>
            <a:r>
              <a:rPr lang="en-US" sz="2400" dirty="0" err="1"/>
              <a:t>LogonTrigger</a:t>
            </a:r>
            <a:endParaRPr lang="en-US" sz="2400" dirty="0"/>
          </a:p>
          <a:p>
            <a:r>
              <a:rPr lang="en-US" sz="2400" dirty="0"/>
              <a:t>       ON ALL SERVER </a:t>
            </a:r>
          </a:p>
          <a:p>
            <a:r>
              <a:rPr lang="en-US" sz="2400" dirty="0"/>
              <a:t>       FOR LOGON</a:t>
            </a:r>
          </a:p>
          <a:p>
            <a:r>
              <a:rPr lang="en-US" sz="2400" dirty="0"/>
              <a:t>AS</a:t>
            </a:r>
          </a:p>
          <a:p>
            <a:r>
              <a:rPr lang="en-US" sz="2400" dirty="0"/>
              <a:t>BEGIN   </a:t>
            </a:r>
          </a:p>
          <a:p>
            <a:r>
              <a:rPr lang="en-US" sz="2400" dirty="0"/>
              <a:t>       Insert </a:t>
            </a:r>
            <a:r>
              <a:rPr lang="en-US" sz="2400" dirty="0" err="1"/>
              <a:t>Original_Login</a:t>
            </a:r>
            <a:r>
              <a:rPr lang="en-US" sz="2400" dirty="0"/>
              <a:t>(), </a:t>
            </a:r>
            <a:r>
              <a:rPr lang="en-US" sz="2400" dirty="0" err="1"/>
              <a:t>getdate</a:t>
            </a:r>
            <a:r>
              <a:rPr lang="en-US" sz="2400" dirty="0"/>
              <a:t>(), </a:t>
            </a:r>
            <a:r>
              <a:rPr lang="en-US" sz="2400" dirty="0" err="1"/>
              <a:t>clientHost</a:t>
            </a:r>
            <a:r>
              <a:rPr lang="en-US" sz="2400" dirty="0"/>
              <a:t> </a:t>
            </a:r>
          </a:p>
          <a:p>
            <a:r>
              <a:rPr lang="en-US" sz="2400" dirty="0"/>
              <a:t>       into </a:t>
            </a:r>
            <a:r>
              <a:rPr lang="en-US" sz="2400" dirty="0" err="1"/>
              <a:t>LogonTrackingTable</a:t>
            </a:r>
            <a:endParaRPr lang="en-US" sz="2400" dirty="0"/>
          </a:p>
          <a:p>
            <a:r>
              <a:rPr lang="en-US" sz="24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2308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6B50-5B8F-B4E4-24A9-DBF4129C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66" y="128587"/>
            <a:ext cx="10237284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Audit: Backup &amp;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E3E6-78D8-54D0-D7CD-C6BEFB70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50" y="1725465"/>
            <a:ext cx="9486901" cy="476105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Document Backups</a:t>
            </a:r>
          </a:p>
          <a:p>
            <a:r>
              <a:rPr lang="en-US" sz="3200" dirty="0"/>
              <a:t>Backup Encryption</a:t>
            </a:r>
          </a:p>
          <a:p>
            <a:r>
              <a:rPr lang="en-US" sz="3200" dirty="0"/>
              <a:t>Immutable Storage</a:t>
            </a:r>
          </a:p>
          <a:p>
            <a:r>
              <a:rPr lang="en-US" sz="3200" dirty="0"/>
              <a:t>Cloud</a:t>
            </a:r>
          </a:p>
          <a:p>
            <a:pPr lvl="1"/>
            <a:r>
              <a:rPr lang="en-US" sz="2800" dirty="0"/>
              <a:t>AWS</a:t>
            </a:r>
          </a:p>
          <a:p>
            <a:pPr lvl="1"/>
            <a:r>
              <a:rPr lang="en-US" sz="2800" dirty="0"/>
              <a:t>Azure</a:t>
            </a:r>
          </a:p>
          <a:p>
            <a:pPr lvl="1"/>
            <a:r>
              <a:rPr lang="en-US" sz="2800" dirty="0"/>
              <a:t>Managed Instances</a:t>
            </a:r>
          </a:p>
          <a:p>
            <a:r>
              <a:rPr lang="en-US" sz="3200" dirty="0"/>
              <a:t>Disaster Recovery Plan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CBD5-6F04-F4C9-9D1B-40BC9006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55" y="124839"/>
            <a:ext cx="8596668" cy="1101288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5DAD-42DD-34C0-9C88-49E2468BB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00" y="1763490"/>
            <a:ext cx="8697778" cy="491345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Over 40 years of Database experience</a:t>
            </a:r>
          </a:p>
          <a:p>
            <a:pPr lvl="1"/>
            <a:r>
              <a:rPr lang="en-US" dirty="0"/>
              <a:t>DB2, Sybase, MS SQL Server, Oracle</a:t>
            </a:r>
          </a:p>
          <a:p>
            <a:r>
              <a:rPr lang="en-US" sz="3200" dirty="0"/>
              <a:t>Over 30 years of SQL Server experience</a:t>
            </a:r>
          </a:p>
          <a:p>
            <a:pPr lvl="1"/>
            <a:r>
              <a:rPr lang="en-US" dirty="0"/>
              <a:t>SQL Server 4.2, 1993 with Sybase</a:t>
            </a:r>
          </a:p>
          <a:p>
            <a:pPr lvl="1"/>
            <a:r>
              <a:rPr lang="en-US" dirty="0"/>
              <a:t>Former Sybase Lead Architect</a:t>
            </a:r>
          </a:p>
          <a:p>
            <a:pPr lvl="1"/>
            <a:r>
              <a:rPr lang="en-US" dirty="0"/>
              <a:t>sp_who2</a:t>
            </a:r>
          </a:p>
          <a:p>
            <a:r>
              <a:rPr lang="en-US" sz="3200" dirty="0"/>
              <a:t>Coleader Atlanta MDF SQL Data User Group</a:t>
            </a:r>
          </a:p>
          <a:p>
            <a:r>
              <a:rPr lang="en-US" sz="3200" dirty="0"/>
              <a:t>Avid Hiker &amp; National Park Junkie</a:t>
            </a:r>
          </a:p>
          <a:p>
            <a:r>
              <a:rPr lang="en-US" sz="3200" dirty="0"/>
              <a:t>Beer Aficionado </a:t>
            </a:r>
          </a:p>
        </p:txBody>
      </p:sp>
      <p:pic>
        <p:nvPicPr>
          <p:cNvPr id="5" name="Picture 4" descr="A person standing next to a statue&#10;&#10;Description automatically generated">
            <a:extLst>
              <a:ext uri="{FF2B5EF4-FFF2-40B4-BE49-F238E27FC236}">
                <a16:creationId xmlns:a16="http://schemas.microsoft.com/office/drawing/2014/main" id="{DA1D514E-F03E-5F95-620C-A7E262556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416" r="4445" b="1246"/>
          <a:stretch/>
        </p:blipFill>
        <p:spPr>
          <a:xfrm>
            <a:off x="8413357" y="124839"/>
            <a:ext cx="3448788" cy="2376434"/>
          </a:xfrm>
          <a:prstGeom prst="rect">
            <a:avLst/>
          </a:prstGeom>
        </p:spPr>
      </p:pic>
      <p:pic>
        <p:nvPicPr>
          <p:cNvPr id="6" name="Picture 5" descr="A mountain with a lake in the background&#10;&#10;Description automatically generated">
            <a:extLst>
              <a:ext uri="{FF2B5EF4-FFF2-40B4-BE49-F238E27FC236}">
                <a16:creationId xmlns:a16="http://schemas.microsoft.com/office/drawing/2014/main" id="{51AAD075-FB38-E655-F6EA-A1F735AED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70" y="2627572"/>
            <a:ext cx="3451675" cy="1941567"/>
          </a:xfrm>
          <a:prstGeom prst="rect">
            <a:avLst/>
          </a:prstGeom>
        </p:spPr>
      </p:pic>
      <p:pic>
        <p:nvPicPr>
          <p:cNvPr id="8" name="Picture 7" descr="A body of water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A47F98E-DB86-EF9A-0057-D44A49FBC2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70" y="4695438"/>
            <a:ext cx="3451674" cy="1941567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A2C6655F-4B70-64DF-33FA-68A88370F2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02" y="662202"/>
            <a:ext cx="1103065" cy="146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9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345F-F68B-BE93-BCF7-2C9894C3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9" y="128589"/>
            <a:ext cx="11281729" cy="800100"/>
          </a:xfrm>
        </p:spPr>
        <p:txBody>
          <a:bodyPr>
            <a:noAutofit/>
          </a:bodyPr>
          <a:lstStyle/>
          <a:p>
            <a:r>
              <a:rPr lang="en-US" sz="4000" dirty="0"/>
              <a:t>Document w/</a:t>
            </a:r>
            <a:r>
              <a:rPr lang="en-US" sz="4000" dirty="0" err="1"/>
              <a:t>SP_Backupinfo</a:t>
            </a:r>
            <a:r>
              <a:rPr lang="en-US" sz="4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28091-BC2D-5346-713C-37CCD6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710"/>
            <a:ext cx="12192000" cy="2719652"/>
          </a:xfrm>
          <a:prstGeom prst="rect">
            <a:avLst/>
          </a:prstGeom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A180A49B-54DA-F8B5-7E1F-6263AC0A92F4}"/>
              </a:ext>
            </a:extLst>
          </p:cNvPr>
          <p:cNvSpPr/>
          <p:nvPr/>
        </p:nvSpPr>
        <p:spPr>
          <a:xfrm>
            <a:off x="11430000" y="2957682"/>
            <a:ext cx="762000" cy="691808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A47B1-7745-45D7-D19B-C37EAF7E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00" y="4143098"/>
            <a:ext cx="11593543" cy="2714902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5BD2FF4F-5143-8703-CC88-215969F6ADC0}"/>
              </a:ext>
            </a:extLst>
          </p:cNvPr>
          <p:cNvSpPr/>
          <p:nvPr/>
        </p:nvSpPr>
        <p:spPr>
          <a:xfrm>
            <a:off x="34900" y="5002441"/>
            <a:ext cx="762000" cy="691808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1D12E-94C8-F3E8-9654-39F50E2F7D65}"/>
              </a:ext>
            </a:extLst>
          </p:cNvPr>
          <p:cNvSpPr/>
          <p:nvPr/>
        </p:nvSpPr>
        <p:spPr>
          <a:xfrm>
            <a:off x="6571622" y="4229162"/>
            <a:ext cx="4401178" cy="245170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78D3B4-A8DD-D4D0-C7EE-EE96D7A018AE}"/>
              </a:ext>
            </a:extLst>
          </p:cNvPr>
          <p:cNvSpPr/>
          <p:nvPr/>
        </p:nvSpPr>
        <p:spPr>
          <a:xfrm>
            <a:off x="182557" y="4406294"/>
            <a:ext cx="4401178" cy="245170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F1D4-96CA-CD30-7C62-A8F6ADF8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at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430C3-8562-A742-65EE-21894DDAE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encryption at rest</a:t>
            </a:r>
          </a:p>
          <a:p>
            <a:r>
              <a:rPr lang="en-US" dirty="0"/>
              <a:t>A tool like </a:t>
            </a:r>
            <a:r>
              <a:rPr lang="en-US" dirty="0" err="1"/>
              <a:t>bitlocker</a:t>
            </a:r>
            <a:r>
              <a:rPr lang="en-US" dirty="0"/>
              <a:t> will not protect your system from a simple copy</a:t>
            </a:r>
          </a:p>
          <a:p>
            <a:r>
              <a:rPr lang="en-US" dirty="0"/>
              <a:t>TDE vs Encrypted backups</a:t>
            </a:r>
          </a:p>
        </p:txBody>
      </p:sp>
    </p:spTree>
    <p:extLst>
      <p:ext uri="{BB962C8B-B14F-4D97-AF65-F5344CB8AC3E}">
        <p14:creationId xmlns:p14="http://schemas.microsoft.com/office/powerpoint/2010/main" val="269420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F1CB-4DB5-96E7-AC5F-788F1D15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685800"/>
            <a:ext cx="992179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Full Database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5BC4-FBC4-CC8F-4611-4326E57C2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20861"/>
            <a:ext cx="10515600" cy="49033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TDE – Transparent Data Encryption</a:t>
            </a:r>
          </a:p>
          <a:p>
            <a:r>
              <a:rPr lang="en-US" dirty="0"/>
              <a:t>Backups will be encrypted if the DB already is…</a:t>
            </a:r>
          </a:p>
          <a:p>
            <a:endParaRPr lang="en-US" dirty="0"/>
          </a:p>
          <a:p>
            <a:pPr marL="800100" lvl="2" indent="0">
              <a:buNone/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2" indent="0">
              <a:buNone/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AES_256</a:t>
            </a:r>
            <a:endParaRPr 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MyServerCert</a:t>
            </a:r>
            <a:r>
              <a:rPr lang="en-US" sz="2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endParaRPr 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AdventureWorks2022</a:t>
            </a:r>
          </a:p>
          <a:p>
            <a:pPr marL="800100" lvl="2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8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571F-F192-99CD-EEA9-F0031A65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7" y="685800"/>
            <a:ext cx="11403979" cy="1371600"/>
          </a:xfrm>
        </p:spPr>
        <p:txBody>
          <a:bodyPr>
            <a:normAutofit/>
          </a:bodyPr>
          <a:lstStyle/>
          <a:p>
            <a:r>
              <a:rPr lang="en-US" sz="4000" dirty="0"/>
              <a:t>Encryption &amp; Certificate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C0A7-E0FD-4567-380C-FB5962CF8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538868"/>
            <a:ext cx="11551607" cy="49288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Query for which databases are encrypted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en-US" sz="3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is_encrypted</a:t>
            </a:r>
            <a:endParaRPr lang="en-US" sz="3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30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3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databases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endParaRPr lang="en-US" sz="3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3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 err="1">
                <a:solidFill>
                  <a:srgbClr val="00FF00"/>
                </a:solidFill>
                <a:latin typeface="Consolas" panose="020B0609020204030204" pitchFamily="49" charset="0"/>
              </a:rPr>
              <a:t>dm_database_encryption_keys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dd</a:t>
            </a:r>
          </a:p>
          <a:p>
            <a:pPr marL="457200" lvl="1" indent="0">
              <a:buNone/>
            </a:pP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en-US" sz="3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database_id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dd</a:t>
            </a:r>
            <a:r>
              <a:rPr lang="en-US" sz="3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database_id</a:t>
            </a:r>
            <a:r>
              <a:rPr lang="en-US" sz="3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sz="3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3000" dirty="0" err="1">
                <a:solidFill>
                  <a:srgbClr val="000011"/>
                </a:solidFill>
                <a:latin typeface="Consolas" panose="020B0609020204030204" pitchFamily="49" charset="0"/>
              </a:rPr>
              <a:t>sp_CertificateInfo</a:t>
            </a:r>
            <a:endParaRPr lang="en-US" sz="3000" dirty="0">
              <a:solidFill>
                <a:srgbClr val="00001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101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462A8B-C91D-C3E4-8154-0E0148EC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92" y="2660649"/>
            <a:ext cx="4153237" cy="380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EC37E-D7E1-D3D5-2997-B2BFB611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27" y="19049"/>
            <a:ext cx="8596668" cy="1320800"/>
          </a:xfrm>
        </p:spPr>
        <p:txBody>
          <a:bodyPr/>
          <a:lstStyle/>
          <a:p>
            <a:r>
              <a:rPr lang="en-US" dirty="0"/>
              <a:t>Encrypted Backups Architecture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A3C2BF-02A7-3C8A-EA79-3C93BA06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307" y="2760285"/>
            <a:ext cx="915959" cy="28445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DBCC8-110A-1810-9651-C9C57F15906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17780" y="1339849"/>
            <a:ext cx="8182209" cy="5313869"/>
          </a:xfrm>
        </p:spPr>
        <p:txBody>
          <a:bodyPr>
            <a:noAutofit/>
          </a:bodyPr>
          <a:lstStyle/>
          <a:p>
            <a:r>
              <a:rPr lang="en-US" sz="2800" dirty="0"/>
              <a:t>Setup Master Key</a:t>
            </a:r>
          </a:p>
          <a:p>
            <a:pPr lvl="1"/>
            <a:r>
              <a:rPr lang="en-US" sz="2800" dirty="0"/>
              <a:t>Installed on all Production SQL Servers</a:t>
            </a:r>
          </a:p>
          <a:p>
            <a:r>
              <a:rPr lang="en-US" sz="2800" dirty="0"/>
              <a:t>Setup Certificate</a:t>
            </a:r>
          </a:p>
          <a:p>
            <a:pPr lvl="1"/>
            <a:r>
              <a:rPr lang="en-US" sz="2800" dirty="0"/>
              <a:t>Installed on all SQL Servers</a:t>
            </a:r>
          </a:p>
          <a:p>
            <a:pPr lvl="2"/>
            <a:r>
              <a:rPr lang="en-US" sz="2800" dirty="0"/>
              <a:t>and backed up</a:t>
            </a:r>
          </a:p>
          <a:p>
            <a:r>
              <a:rPr lang="en-US" sz="2800" dirty="0"/>
              <a:t>Backup Certificate with a PASSWORD</a:t>
            </a:r>
          </a:p>
          <a:p>
            <a:r>
              <a:rPr lang="en-US" sz="2800" dirty="0"/>
              <a:t>Backup Databases with</a:t>
            </a:r>
            <a:r>
              <a:rPr lang="en-US" sz="2800" baseline="0" dirty="0"/>
              <a:t> Encryption</a:t>
            </a:r>
            <a:endParaRPr lang="en-US" sz="2800" dirty="0"/>
          </a:p>
          <a:p>
            <a:r>
              <a:rPr lang="en-US" sz="2800" dirty="0"/>
              <a:t>Restore is automatic w/certificate</a:t>
            </a:r>
          </a:p>
        </p:txBody>
      </p:sp>
    </p:spTree>
    <p:extLst>
      <p:ext uri="{BB962C8B-B14F-4D97-AF65-F5344CB8AC3E}">
        <p14:creationId xmlns:p14="http://schemas.microsoft.com/office/powerpoint/2010/main" val="234227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5ABA-16AD-773B-18E9-7CBFAE4A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62" y="174590"/>
            <a:ext cx="10936565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– Create Master Key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490CCAF5-6437-B98D-EEC9-1BE476F58ECD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1D95-84AE-B56C-ADD9-C97C10E7A5D7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SQL Server</a:t>
            </a:r>
          </a:p>
        </p:txBody>
      </p:sp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FB582AD-C01F-0D43-1196-1D6E7A84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6549" y="1795074"/>
            <a:ext cx="568083" cy="1764234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9" name="Cylinder 8">
            <a:extLst>
              <a:ext uri="{FF2B5EF4-FFF2-40B4-BE49-F238E27FC236}">
                <a16:creationId xmlns:a16="http://schemas.microsoft.com/office/drawing/2014/main" id="{36DBD61C-CD4E-D628-5433-8897800EDE9D}"/>
              </a:ext>
            </a:extLst>
          </p:cNvPr>
          <p:cNvSpPr/>
          <p:nvPr/>
        </p:nvSpPr>
        <p:spPr>
          <a:xfrm>
            <a:off x="549168" y="3168555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7B3ABFCE-DFEC-2AF4-2560-88A5923E71F9}"/>
              </a:ext>
            </a:extLst>
          </p:cNvPr>
          <p:cNvSpPr/>
          <p:nvPr/>
        </p:nvSpPr>
        <p:spPr>
          <a:xfrm>
            <a:off x="549168" y="4940081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7920E-E27F-B851-8780-C86B7344E563}"/>
              </a:ext>
            </a:extLst>
          </p:cNvPr>
          <p:cNvSpPr txBox="1"/>
          <p:nvPr/>
        </p:nvSpPr>
        <p:spPr>
          <a:xfrm>
            <a:off x="4422757" y="1885194"/>
            <a:ext cx="8022317" cy="4669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IF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NOT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EXISTS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(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SELECT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*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FROM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00FF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sys</a:t>
            </a:r>
            <a:r>
              <a:rPr lang="en-US" kern="0" dirty="0" err="1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.</a:t>
            </a:r>
            <a:r>
              <a:rPr lang="en-US" kern="0" dirty="0" err="1">
                <a:solidFill>
                  <a:srgbClr val="00FF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symmetric_keys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WHERE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symmetric_key_id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=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101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)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BEGIN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PRINT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'Creating Database Master Key'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CREATE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MASTER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KEY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ENCRYPTION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BY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PASSWORD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=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'T0t0, I </a:t>
            </a:r>
            <a:r>
              <a:rPr lang="en-US" kern="0" dirty="0" err="1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Dont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Th!nk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WE @re in                            				Kansas anymore!'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;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END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	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ELSE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	 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PRINT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'Master Key Already Exists'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9" y="113697"/>
            <a:ext cx="11238151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Create A Certificate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55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0648" y="1809459"/>
            <a:ext cx="553481" cy="1718887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C7D9F-FD07-55F0-128F-F31638D0BBA3}"/>
              </a:ext>
            </a:extLst>
          </p:cNvPr>
          <p:cNvSpPr txBox="1"/>
          <p:nvPr/>
        </p:nvSpPr>
        <p:spPr>
          <a:xfrm>
            <a:off x="4438280" y="2086852"/>
            <a:ext cx="79365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'SQL Server Backup Encryption Certificate'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EXPIRY_DATE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'20311114’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 R@nd0m1y G3nerated Pa$$w0rd’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'SQL Server Backup Encryption Certificate'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EXPIRY_DATE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'20311114'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21" y="3394493"/>
            <a:ext cx="2031789" cy="1733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E7C689-4AD4-6837-8A55-A6C345F9644A}"/>
              </a:ext>
            </a:extLst>
          </p:cNvPr>
          <p:cNvSpPr txBox="1"/>
          <p:nvPr/>
        </p:nvSpPr>
        <p:spPr>
          <a:xfrm>
            <a:off x="2012901" y="3700809"/>
            <a:ext cx="2368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Encryption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Certificate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System1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91D3B2-A642-F165-488E-49B169B08348}"/>
              </a:ext>
            </a:extLst>
          </p:cNvPr>
          <p:cNvSpPr txBox="1">
            <a:spLocks/>
          </p:cNvSpPr>
          <p:nvPr/>
        </p:nvSpPr>
        <p:spPr>
          <a:xfrm>
            <a:off x="4445576" y="4841143"/>
            <a:ext cx="7298952" cy="171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you supply a Password, you have to supply the PW when taking your backup.  </a:t>
            </a:r>
          </a:p>
          <a:p>
            <a:r>
              <a:rPr lang="en-US" sz="2400" dirty="0"/>
              <a:t>Expiry Date:  you will need a new certificate after this date.   Note: It will still work for restores </a:t>
            </a:r>
          </a:p>
        </p:txBody>
      </p:sp>
    </p:spTree>
    <p:extLst>
      <p:ext uri="{BB962C8B-B14F-4D97-AF65-F5344CB8AC3E}">
        <p14:creationId xmlns:p14="http://schemas.microsoft.com/office/powerpoint/2010/main" val="29510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34020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Backup Certificate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413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5525" y="1781730"/>
            <a:ext cx="549957" cy="1707943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255407" y="4148829"/>
            <a:ext cx="7892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BACKUP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'c:\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\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EncCertBackup1.BAK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 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 EncCertBackup1.PKK'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'&gt;Save This P@$$word in y0ur Password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VaulT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189606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609165" y="2587133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>
            <a:off x="3902926" y="3085578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A5013-5522-38A8-4D8B-A564366EB665}"/>
              </a:ext>
            </a:extLst>
          </p:cNvPr>
          <p:cNvSpPr txBox="1"/>
          <p:nvPr/>
        </p:nvSpPr>
        <p:spPr>
          <a:xfrm>
            <a:off x="7273796" y="2063913"/>
            <a:ext cx="419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Directory or S3 Bucket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4044A0-9442-E202-8F66-0866B7D3AA60}"/>
              </a:ext>
            </a:extLst>
          </p:cNvPr>
          <p:cNvGrpSpPr/>
          <p:nvPr/>
        </p:nvGrpSpPr>
        <p:grpSpPr>
          <a:xfrm>
            <a:off x="9062065" y="2588837"/>
            <a:ext cx="1244390" cy="1139899"/>
            <a:chOff x="7751329" y="2289101"/>
            <a:chExt cx="1244390" cy="11398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E00FD3-F404-C684-92D5-FFC69E05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11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68C3D7-F03F-A585-9E95-00A4145C1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39215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7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34020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– Backup Database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49" y="1477940"/>
            <a:ext cx="3425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5293" y="1842398"/>
            <a:ext cx="517436" cy="160694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5233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Backup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'C:\Backups\Database1-20240114105500.BAK'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compression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ENCRYPTION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aes_256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 SERVER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dirty="0"/>
              <a:t>EncryptionCertificateBackup2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327514" y="2233473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Backup Database 2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88323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Backup Database 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04416A-71B4-C59A-B7D7-AB550A373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157" y="3241700"/>
            <a:ext cx="412976" cy="2633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3CA5D6-1983-4FF3-4AF5-BE1ECCCFF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929" y="3478606"/>
            <a:ext cx="477418" cy="334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55CAEF-B128-7CE4-61CF-78D32FDE7006}"/>
              </a:ext>
            </a:extLst>
          </p:cNvPr>
          <p:cNvSpPr txBox="1"/>
          <p:nvPr/>
        </p:nvSpPr>
        <p:spPr>
          <a:xfrm>
            <a:off x="4446832" y="4419230"/>
            <a:ext cx="7523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If using Ola Hallengren’s scripts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@Encrypt = 'Y'   ,</a:t>
            </a:r>
          </a:p>
          <a:p>
            <a:r>
              <a:rPr lang="en-US" dirty="0"/>
              <a:t>@EncryptionAlgorithm = 'AES_256'   ,</a:t>
            </a:r>
          </a:p>
          <a:p>
            <a:r>
              <a:rPr lang="en-US" dirty="0"/>
              <a:t>@ServerCertificate = EncryptionCertificateBackup2',</a:t>
            </a:r>
          </a:p>
        </p:txBody>
      </p:sp>
    </p:spTree>
    <p:extLst>
      <p:ext uri="{BB962C8B-B14F-4D97-AF65-F5344CB8AC3E}">
        <p14:creationId xmlns:p14="http://schemas.microsoft.com/office/powerpoint/2010/main" val="5619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 animBg="1"/>
      <p:bldP spid="3" grpId="0" animBg="1"/>
      <p:bldP spid="11" grpId="0" animBg="1"/>
      <p:bldP spid="13" grpId="0" animBg="1"/>
      <p:bldP spid="17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9" y="113697"/>
            <a:ext cx="10451073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Restore Databases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413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2730" y="1793552"/>
            <a:ext cx="541230" cy="1680839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3905676"/>
            <a:ext cx="7772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'c:\Backups\Database1-2023-01-09_105500.BAK’</a:t>
            </a: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RECOVERY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 rot="10800000"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165FC4-5EBC-1B31-486A-47B49ACDABF8}"/>
              </a:ext>
            </a:extLst>
          </p:cNvPr>
          <p:cNvSpPr/>
          <p:nvPr/>
        </p:nvSpPr>
        <p:spPr>
          <a:xfrm rot="7832751">
            <a:off x="1609587" y="4204763"/>
            <a:ext cx="1362025" cy="6411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 rot="10800000"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26C381F-4DBA-2D51-DCB9-E2920CCA0A58}"/>
              </a:ext>
            </a:extLst>
          </p:cNvPr>
          <p:cNvSpPr txBox="1">
            <a:spLocks/>
          </p:cNvSpPr>
          <p:nvPr/>
        </p:nvSpPr>
        <p:spPr>
          <a:xfrm>
            <a:off x="4445576" y="5294198"/>
            <a:ext cx="7670224" cy="156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Because the certificate exists, the restore works!</a:t>
            </a:r>
          </a:p>
          <a:p>
            <a:r>
              <a:rPr lang="en-US" sz="2400" dirty="0"/>
              <a:t>If you have a Passworded certificate, you have to supply the PW when restoring.  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DCE378-BF1E-2885-DC11-81BBAEC96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45" y="3189959"/>
            <a:ext cx="412976" cy="263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96AD65-224B-C078-34DA-40842C51D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526" y="3454790"/>
            <a:ext cx="477418" cy="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1" grpId="0" animBg="1"/>
      <p:bldP spid="12" grpId="0" animBg="1"/>
      <p:bldP spid="13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FBBB81-531C-CA0A-626D-8DBFF10AD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478" y="5102999"/>
            <a:ext cx="1312568" cy="162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9A44C8-052C-31FA-9417-2A2DE9D3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48124"/>
            <a:ext cx="9486900" cy="13716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FEE9-4A74-1034-5920-333A37FD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51" y="914400"/>
            <a:ext cx="9486901" cy="56016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What and how to audit SQL Server for:</a:t>
            </a:r>
          </a:p>
          <a:p>
            <a:pPr lvl="1"/>
            <a:r>
              <a:rPr lang="en-US" sz="2400" dirty="0"/>
              <a:t>Compliance:  PCI, SOX, Client/Customer/Consumer</a:t>
            </a:r>
          </a:p>
          <a:p>
            <a:pPr lvl="1"/>
            <a:r>
              <a:rPr lang="en-US" sz="2400" dirty="0"/>
              <a:t>SQL Server Access</a:t>
            </a:r>
          </a:p>
          <a:p>
            <a:pPr lvl="1"/>
            <a:r>
              <a:rPr lang="en-US" sz="2400" dirty="0"/>
              <a:t>Security data issues</a:t>
            </a:r>
          </a:p>
          <a:p>
            <a:pPr lvl="1"/>
            <a:r>
              <a:rPr lang="en-US" sz="2400" dirty="0"/>
              <a:t>Data Usage</a:t>
            </a:r>
          </a:p>
          <a:p>
            <a:pPr marL="0" indent="0">
              <a:buNone/>
            </a:pPr>
            <a:r>
              <a:rPr lang="en-US" dirty="0"/>
              <a:t>What it is not:</a:t>
            </a:r>
          </a:p>
          <a:p>
            <a:pPr lvl="1"/>
            <a:r>
              <a:rPr lang="en-US" sz="2400" dirty="0"/>
              <a:t>Not a definitive guide for the full PCI/SOX audit</a:t>
            </a:r>
          </a:p>
          <a:p>
            <a:pPr marL="0" indent="0">
              <a:buNone/>
            </a:pPr>
            <a:r>
              <a:rPr lang="en-US" dirty="0"/>
              <a:t>All Scripts are located in GITHUB</a:t>
            </a:r>
          </a:p>
          <a:p>
            <a:pPr lvl="1"/>
            <a:r>
              <a:rPr lang="en-US" dirty="0"/>
              <a:t>https://github.com/SQLeap61/PASSAuditingPresentation</a:t>
            </a:r>
          </a:p>
          <a:p>
            <a:r>
              <a:rPr lang="en-US" dirty="0"/>
              <a:t>Don’t hesitate to ask questions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66635C7A-2393-FFD3-8367-AF84D131ED78}"/>
              </a:ext>
            </a:extLst>
          </p:cNvPr>
          <p:cNvSpPr/>
          <p:nvPr/>
        </p:nvSpPr>
        <p:spPr>
          <a:xfrm>
            <a:off x="9355187" y="2267704"/>
            <a:ext cx="1189151" cy="1237795"/>
          </a:xfrm>
          <a:prstGeom prst="noSmoking">
            <a:avLst/>
          </a:prstGeom>
          <a:gradFill>
            <a:gsLst>
              <a:gs pos="15000">
                <a:srgbClr val="EBAB2A"/>
              </a:gs>
              <a:gs pos="35000">
                <a:srgbClr val="00B0F0"/>
              </a:gs>
              <a:gs pos="70000">
                <a:srgbClr val="92D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52EB1-BD3F-1DD6-D1FF-E32839002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3652" y="633483"/>
            <a:ext cx="1612223" cy="159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EFC6A-3445-695A-2E9D-CAA9B1DA9E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282" y="3803634"/>
            <a:ext cx="1299365" cy="12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0966152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– New SQL Server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49" y="1477940"/>
            <a:ext cx="340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276FF8B4-5C88-E246-EF0B-6FE5D01B0D8E}"/>
              </a:ext>
            </a:extLst>
          </p:cNvPr>
          <p:cNvSpPr/>
          <p:nvPr/>
        </p:nvSpPr>
        <p:spPr>
          <a:xfrm>
            <a:off x="263046" y="1064712"/>
            <a:ext cx="5273457" cy="5679591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$#1T</a:t>
            </a:r>
          </a:p>
          <a:p>
            <a:pPr algn="ctr"/>
            <a:r>
              <a:rPr lang="en-US" sz="4800" dirty="0">
                <a:solidFill>
                  <a:srgbClr val="FF0000"/>
                </a:solidFill>
              </a:rPr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34977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9" y="113697"/>
            <a:ext cx="11261301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Rebuild SQL Server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42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19107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34020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Restore Database?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49" y="1477940"/>
            <a:ext cx="340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FD01EF07-79A7-43E4-66F9-279684BAE147}"/>
              </a:ext>
            </a:extLst>
          </p:cNvPr>
          <p:cNvSpPr/>
          <p:nvPr/>
        </p:nvSpPr>
        <p:spPr>
          <a:xfrm>
            <a:off x="927201" y="2505795"/>
            <a:ext cx="3179210" cy="3331924"/>
          </a:xfrm>
          <a:prstGeom prst="irregularSeal2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Cannot Restore an Encrypted Backup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FB7585-115E-C5FB-015A-647F87F0B9A2}"/>
              </a:ext>
            </a:extLst>
          </p:cNvPr>
          <p:cNvSpPr/>
          <p:nvPr/>
        </p:nvSpPr>
        <p:spPr>
          <a:xfrm rot="10800000">
            <a:off x="5381262" y="3310817"/>
            <a:ext cx="4506133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C4F66-55FC-B7CB-F1CA-685DC3D3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95" y="2417036"/>
            <a:ext cx="1052630" cy="80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929DF-5F2B-2EC2-6BAB-CD7A70D20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377" y="3195241"/>
            <a:ext cx="1216885" cy="8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34020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Recreate Master Key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38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1486" y="1803983"/>
            <a:ext cx="549478" cy="170645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523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ENCRYPTION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  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'T0t0, I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Th!nk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WE @re in Kansas anymore!'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3349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34020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Restore Certificate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38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153711" y="4124526"/>
            <a:ext cx="8038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EncryptionCertificateSystem1 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\System1EncCert.bak’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\System1EncCert.PKK’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DECRYPTION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		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'&gt;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SaveD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P@$$word  y0ur Password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VaulT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3937531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  <p:bldP spid="3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11423346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 - Restore Databases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376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6008" y="1977101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772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'c:\Backups\Database1-2023-01-09_105500.BAK’</a:t>
            </a: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RECOVERY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 rot="10800000"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165FC4-5EBC-1B31-486A-47B49ACDABF8}"/>
              </a:ext>
            </a:extLst>
          </p:cNvPr>
          <p:cNvSpPr/>
          <p:nvPr/>
        </p:nvSpPr>
        <p:spPr>
          <a:xfrm rot="7832751">
            <a:off x="1609587" y="4204763"/>
            <a:ext cx="1362025" cy="6411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 rot="10800000"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DCF655-0D02-0082-D278-DD32925AB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45" y="3189959"/>
            <a:ext cx="412976" cy="263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9A892-210B-2613-E98F-350459380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526" y="3454790"/>
            <a:ext cx="477418" cy="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1" grpId="0" animBg="1"/>
      <p:bldP spid="12" grpId="0" animBg="1"/>
      <p:bldP spid="13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49" y="1477940"/>
            <a:ext cx="3388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2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4877" y="1733938"/>
            <a:ext cx="562267" cy="1746172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668692" y="4464701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Back in Business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77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  <a:solidFill>
            <a:srgbClr val="92D05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57420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8693-D33C-2EFF-C799-87E3A2A4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384718"/>
            <a:ext cx="1183516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Immutable Storage for Backups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3A6C-01EB-B0E1-F47D-694976813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49" y="1599194"/>
            <a:ext cx="9486901" cy="5164019"/>
          </a:xfrm>
        </p:spPr>
        <p:txBody>
          <a:bodyPr>
            <a:normAutofit/>
          </a:bodyPr>
          <a:lstStyle/>
          <a:p>
            <a:r>
              <a:rPr lang="en-US" dirty="0"/>
              <a:t>Write once, modify never</a:t>
            </a:r>
          </a:p>
          <a:p>
            <a:pPr lvl="1"/>
            <a:r>
              <a:rPr lang="en-US" sz="2400" dirty="0"/>
              <a:t>Helps against encrypted ransomware attacks</a:t>
            </a:r>
          </a:p>
          <a:p>
            <a:r>
              <a:rPr lang="en-US" dirty="0"/>
              <a:t>AWS S3</a:t>
            </a:r>
          </a:p>
          <a:p>
            <a:pPr lvl="1"/>
            <a:r>
              <a:rPr lang="en-US" sz="2400" dirty="0"/>
              <a:t>“S3 Object Lock” to prevent objects from being deleted or overwritten</a:t>
            </a:r>
          </a:p>
          <a:p>
            <a:pPr lvl="1"/>
            <a:r>
              <a:rPr lang="en-US" sz="2400" dirty="0"/>
              <a:t>Need to have S3 Versioning enabled</a:t>
            </a:r>
          </a:p>
          <a:p>
            <a:r>
              <a:rPr lang="en-US" dirty="0"/>
              <a:t>Azure Blob Storage</a:t>
            </a:r>
          </a:p>
          <a:p>
            <a:pPr lvl="1"/>
            <a:r>
              <a:rPr lang="en-US" sz="2400" dirty="0"/>
              <a:t>Create an immutability policy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1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3E75-6467-1A70-41A5-8AF8E2EF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Audit: Disaster Recover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BC85-E8BC-DB02-E486-086354DC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</a:t>
            </a:r>
          </a:p>
          <a:p>
            <a:r>
              <a:rPr lang="en-US" dirty="0"/>
              <a:t>Estimated Time of Recovery</a:t>
            </a:r>
          </a:p>
          <a:p>
            <a:r>
              <a:rPr lang="en-US" dirty="0"/>
              <a:t>Local VS Cloud</a:t>
            </a:r>
          </a:p>
          <a:p>
            <a:r>
              <a:rPr lang="en-US" dirty="0"/>
              <a:t>Multi Cloud</a:t>
            </a:r>
          </a:p>
        </p:txBody>
      </p:sp>
    </p:spTree>
    <p:extLst>
      <p:ext uri="{BB962C8B-B14F-4D97-AF65-F5344CB8AC3E}">
        <p14:creationId xmlns:p14="http://schemas.microsoft.com/office/powerpoint/2010/main" val="1171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BEA3-2579-1470-1E6D-90B5354F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Auditing Data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9226-76B6-3531-B92B-4897BCA4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that you need to keep forever</a:t>
            </a:r>
          </a:p>
          <a:p>
            <a:r>
              <a:rPr lang="en-US" dirty="0"/>
              <a:t>Date sensitive</a:t>
            </a:r>
          </a:p>
          <a:p>
            <a:r>
              <a:rPr lang="en-US" dirty="0"/>
              <a:t>What happened at a specific time</a:t>
            </a:r>
          </a:p>
          <a:p>
            <a:r>
              <a:rPr lang="en-US" dirty="0"/>
              <a:t>Use a Ledger Database</a:t>
            </a:r>
          </a:p>
          <a:p>
            <a:r>
              <a:rPr lang="en-US" dirty="0"/>
              <a:t>Use a Temporal Table</a:t>
            </a:r>
          </a:p>
        </p:txBody>
      </p:sp>
    </p:spTree>
    <p:extLst>
      <p:ext uri="{BB962C8B-B14F-4D97-AF65-F5344CB8AC3E}">
        <p14:creationId xmlns:p14="http://schemas.microsoft.com/office/powerpoint/2010/main" val="428257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CCDE-6CAD-2916-7BF3-6C466E57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17" y="183383"/>
            <a:ext cx="11150930" cy="1371600"/>
          </a:xfrm>
        </p:spPr>
        <p:txBody>
          <a:bodyPr>
            <a:normAutofit/>
          </a:bodyPr>
          <a:lstStyle/>
          <a:p>
            <a:r>
              <a:rPr lang="en-US" sz="4800" dirty="0"/>
              <a:t>The standard Audit Myth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3D6A-56BF-CE29-5788-36C76DEE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414" y="1721540"/>
            <a:ext cx="9486901" cy="4953077"/>
          </a:xfrm>
        </p:spPr>
        <p:txBody>
          <a:bodyPr>
            <a:normAutofit fontScale="62500" lnSpcReduction="20000"/>
          </a:bodyPr>
          <a:lstStyle/>
          <a:p>
            <a:r>
              <a:rPr lang="en-US" sz="4000" dirty="0"/>
              <a:t>PCI: Payment Card Industry</a:t>
            </a:r>
          </a:p>
          <a:p>
            <a:pPr lvl="2"/>
            <a:r>
              <a:rPr lang="en-US" sz="4000" dirty="0"/>
              <a:t>PCI DSS:  Payment Card Industry Data Security Standards</a:t>
            </a:r>
          </a:p>
          <a:p>
            <a:pPr lvl="2"/>
            <a:r>
              <a:rPr lang="en-US" sz="4000" dirty="0"/>
              <a:t>Certifications Available (mandatory)</a:t>
            </a:r>
          </a:p>
          <a:p>
            <a:r>
              <a:rPr lang="en-US" sz="4000" dirty="0"/>
              <a:t>SOX: Sarbanes-Oxley</a:t>
            </a:r>
          </a:p>
          <a:p>
            <a:pPr lvl="1"/>
            <a:r>
              <a:rPr lang="en-US" sz="4000" dirty="0"/>
              <a:t>Classes Available, No Certification </a:t>
            </a:r>
          </a:p>
          <a:p>
            <a:r>
              <a:rPr lang="en-US" sz="4000" dirty="0"/>
              <a:t>Cyber Liability Insurance</a:t>
            </a:r>
          </a:p>
          <a:p>
            <a:r>
              <a:rPr lang="en-US" sz="4000" dirty="0"/>
              <a:t>Consumer Privacy ( CCPA, GDPR, HIPPA ) </a:t>
            </a:r>
          </a:p>
          <a:p>
            <a:r>
              <a:rPr lang="en-US" sz="4000" dirty="0"/>
              <a:t>Law Enforcement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D0F86-04DD-9AFD-6B7E-A3C657FA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730" y="2917048"/>
            <a:ext cx="3182587" cy="36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4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B2F7-4F58-67F5-1C43-5E463AB6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Ledger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CFEED-CF97-6091-4306-DC0D778E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data from any anyone</a:t>
            </a:r>
          </a:p>
          <a:p>
            <a:r>
              <a:rPr lang="en-US" dirty="0"/>
              <a:t>Preserves Historical data</a:t>
            </a:r>
          </a:p>
          <a:p>
            <a:r>
              <a:rPr lang="en-US" dirty="0"/>
              <a:t>Transparent without data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LedgerDemo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ledger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5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D16D-94CE-9465-C36D-C8909AC3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685800"/>
            <a:ext cx="10339516" cy="1371600"/>
          </a:xfrm>
        </p:spPr>
        <p:txBody>
          <a:bodyPr>
            <a:normAutofit/>
          </a:bodyPr>
          <a:lstStyle/>
          <a:p>
            <a:r>
              <a:rPr lang="en-US" sz="4000" dirty="0"/>
              <a:t>Find Ledger and View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32CC-02C2-E9E9-9C5B-CA9B7B30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'.'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ledger_table_name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hs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'.'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history_table_name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vs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'.'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v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ledger_view_name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tables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</a:p>
          <a:p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tables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h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object_id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history_table_id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views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v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object_id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ledger_view_id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de-DE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schemas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>
                <a:solidFill>
                  <a:srgbClr val="0000FF"/>
                </a:solidFill>
                <a:latin typeface="Consolas" panose="020B0609020204030204" pitchFamily="49" charset="0"/>
              </a:rPr>
              <a:t>ON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de-DE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de-DE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schemas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>
                <a:solidFill>
                  <a:srgbClr val="0000FF"/>
                </a:solidFill>
                <a:latin typeface="Consolas" panose="020B0609020204030204" pitchFamily="49" charset="0"/>
              </a:rPr>
              <a:t>ON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hs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h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de-DE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de-DE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 err="1">
                <a:solidFill>
                  <a:srgbClr val="00FF00"/>
                </a:solidFill>
                <a:latin typeface="Consolas" panose="020B0609020204030204" pitchFamily="49" charset="0"/>
              </a:rPr>
              <a:t>schemas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vs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>
                <a:solidFill>
                  <a:srgbClr val="0000FF"/>
                </a:solidFill>
                <a:latin typeface="Consolas" panose="020B0609020204030204" pitchFamily="49" charset="0"/>
              </a:rPr>
              <a:t>ON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vs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 v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schema_id</a:t>
            </a:r>
            <a:r>
              <a:rPr lang="de-DE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DE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de-DE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'Hotel'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254C-0039-2488-66C2-990C3918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Table and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7455-A929-C7E5-A4CD-6B54663B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E09DF-DD4D-1189-574D-7FE2E888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362" y="1308100"/>
            <a:ext cx="127312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0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D3D-8DBB-44ED-4EBA-161D5E00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Ledger Tracked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B7A4C-5FFF-111B-FE7E-38AA172C8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371600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complete record of before and after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5AB86-AF92-B2EE-6B07-A5DB391F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39" y="4065165"/>
            <a:ext cx="9754961" cy="302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F49B3-242D-6708-C77C-92487694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057400"/>
            <a:ext cx="1098385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0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peterso\AppData\Local\Microsoft\Windows\Temporary Internet Files\Content.IE5\MQH2D772\hora-extrra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673624"/>
            <a:ext cx="2775626" cy="30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464564"/>
            <a:ext cx="8229600" cy="5224272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>
                <a:solidFill>
                  <a:srgbClr val="373737"/>
                </a:solidFill>
              </a:rPr>
              <a:t>AKA: System-versioned table.</a:t>
            </a:r>
          </a:p>
          <a:p>
            <a:pPr lvl="1"/>
            <a:r>
              <a:rPr lang="en-US" sz="3800" dirty="0">
                <a:solidFill>
                  <a:srgbClr val="373737"/>
                </a:solidFill>
              </a:rPr>
              <a:t>Every version of every row</a:t>
            </a:r>
          </a:p>
          <a:p>
            <a:pPr lvl="2"/>
            <a:r>
              <a:rPr lang="en-US" sz="3800" dirty="0">
                <a:solidFill>
                  <a:srgbClr val="373737"/>
                </a:solidFill>
              </a:rPr>
              <a:t>Insert, update, delete</a:t>
            </a:r>
          </a:p>
          <a:p>
            <a:pPr lvl="1"/>
            <a:r>
              <a:rPr lang="en-US" sz="4200" dirty="0">
                <a:solidFill>
                  <a:srgbClr val="373737"/>
                </a:solidFill>
              </a:rPr>
              <a:t>Begin and end time for each row</a:t>
            </a:r>
          </a:p>
          <a:p>
            <a:endParaRPr lang="en-US" dirty="0">
              <a:solidFill>
                <a:srgbClr val="373737"/>
              </a:solidFill>
            </a:endParaRPr>
          </a:p>
          <a:p>
            <a:endParaRPr lang="en-US" dirty="0">
              <a:solidFill>
                <a:srgbClr val="373737"/>
              </a:solidFill>
            </a:endParaRPr>
          </a:p>
          <a:p>
            <a:endParaRPr lang="en-US" dirty="0">
              <a:solidFill>
                <a:srgbClr val="373737"/>
              </a:solidFill>
            </a:endParaRPr>
          </a:p>
          <a:p>
            <a:r>
              <a:rPr lang="en-US" sz="3800" dirty="0">
                <a:solidFill>
                  <a:srgbClr val="373737"/>
                </a:solidFill>
              </a:rPr>
              <a:t>Stores data in a mirrored historical table</a:t>
            </a:r>
          </a:p>
          <a:p>
            <a:pPr lvl="1"/>
            <a:r>
              <a:rPr lang="en-US" sz="3800" dirty="0">
                <a:solidFill>
                  <a:srgbClr val="373737"/>
                </a:solidFill>
              </a:rPr>
              <a:t>Must be in the same database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2550" y="198882"/>
            <a:ext cx="94869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Temporal Tables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48450" y="4219312"/>
            <a:ext cx="9906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1A</a:t>
            </a:r>
          </a:p>
          <a:p>
            <a:pPr algn="ctr"/>
            <a:r>
              <a:rPr lang="en-US" dirty="0"/>
              <a:t>1B</a:t>
            </a:r>
          </a:p>
          <a:p>
            <a:pPr algn="ctr"/>
            <a:r>
              <a:rPr lang="en-US" dirty="0"/>
              <a:t>3A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62350" y="4619630"/>
            <a:ext cx="30861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71750" y="4276730"/>
            <a:ext cx="9906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000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1C</a:t>
            </a:r>
          </a:p>
          <a:p>
            <a:pPr algn="ctr"/>
            <a:r>
              <a:rPr lang="en-US" dirty="0"/>
              <a:t>2A</a:t>
            </a:r>
          </a:p>
          <a:p>
            <a:pPr algn="ctr"/>
            <a:r>
              <a:rPr lang="en-US" dirty="0"/>
              <a:t>3B</a:t>
            </a:r>
          </a:p>
        </p:txBody>
      </p:sp>
    </p:spTree>
    <p:extLst>
      <p:ext uri="{BB962C8B-B14F-4D97-AF65-F5344CB8AC3E}">
        <p14:creationId xmlns:p14="http://schemas.microsoft.com/office/powerpoint/2010/main" val="1844834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2041" y="1253504"/>
            <a:ext cx="10515600" cy="51720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11"/>
                </a:solidFill>
              </a:rPr>
              <a:t>Automatic Mirrored historical table</a:t>
            </a:r>
          </a:p>
          <a:p>
            <a:r>
              <a:rPr lang="en-US" sz="2400" dirty="0">
                <a:solidFill>
                  <a:srgbClr val="000011"/>
                </a:solidFill>
              </a:rPr>
              <a:t>Must have primary key W/ two datetime2 columns </a:t>
            </a:r>
          </a:p>
          <a:p>
            <a:pPr lvl="2"/>
            <a:r>
              <a:rPr lang="en-US" dirty="0">
                <a:solidFill>
                  <a:srgbClr val="000011"/>
                </a:solidFill>
              </a:rPr>
              <a:t>Shows period of validity for each record</a:t>
            </a:r>
          </a:p>
          <a:p>
            <a:pPr lvl="1"/>
            <a:r>
              <a:rPr lang="en-US" sz="2400" dirty="0">
                <a:solidFill>
                  <a:srgbClr val="000011"/>
                </a:solidFill>
              </a:rPr>
              <a:t>Insert</a:t>
            </a:r>
          </a:p>
          <a:p>
            <a:pPr lvl="2"/>
            <a:r>
              <a:rPr lang="en-US" dirty="0">
                <a:solidFill>
                  <a:srgbClr val="000011"/>
                </a:solidFill>
              </a:rPr>
              <a:t>End time set to  9999-12-31, nothing in history</a:t>
            </a:r>
          </a:p>
          <a:p>
            <a:pPr lvl="1"/>
            <a:r>
              <a:rPr lang="en-US" sz="2400" dirty="0">
                <a:solidFill>
                  <a:srgbClr val="000011"/>
                </a:solidFill>
              </a:rPr>
              <a:t>Update</a:t>
            </a:r>
          </a:p>
          <a:p>
            <a:pPr lvl="2"/>
            <a:r>
              <a:rPr lang="en-US" dirty="0">
                <a:solidFill>
                  <a:srgbClr val="000011"/>
                </a:solidFill>
              </a:rPr>
              <a:t>A new record is added to History for each update</a:t>
            </a:r>
          </a:p>
          <a:p>
            <a:pPr lvl="1"/>
            <a:r>
              <a:rPr lang="en-US" sz="2400" dirty="0">
                <a:solidFill>
                  <a:srgbClr val="000011"/>
                </a:solidFill>
              </a:rPr>
              <a:t>Delete</a:t>
            </a:r>
          </a:p>
          <a:p>
            <a:pPr lvl="3"/>
            <a:r>
              <a:rPr lang="en-US" sz="2400" dirty="0">
                <a:solidFill>
                  <a:srgbClr val="000011"/>
                </a:solidFill>
              </a:rPr>
              <a:t>Delete from primary, final record added to history</a:t>
            </a:r>
          </a:p>
          <a:p>
            <a:r>
              <a:rPr lang="en-US" sz="2400" dirty="0">
                <a:solidFill>
                  <a:srgbClr val="000011"/>
                </a:solidFill>
              </a:rPr>
              <a:t>NOTE: You cannot edit a historical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9622" y="432486"/>
            <a:ext cx="11355859" cy="1371600"/>
          </a:xfrm>
        </p:spPr>
        <p:txBody>
          <a:bodyPr>
            <a:normAutofit/>
          </a:bodyPr>
          <a:lstStyle/>
          <a:p>
            <a:r>
              <a:rPr lang="en-US" sz="4000" dirty="0"/>
              <a:t>How Temporal Tables work</a:t>
            </a:r>
          </a:p>
        </p:txBody>
      </p:sp>
      <p:pic>
        <p:nvPicPr>
          <p:cNvPr id="4" name="Picture 2" descr="C:\Users\epeterso\AppData\Local\Microsoft\Windows\Temporary Internet Files\Content.IE5\MQH2D772\hora-extrra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892" y="1361271"/>
            <a:ext cx="2713016" cy="27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79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143000"/>
            <a:ext cx="8686800" cy="5334000"/>
          </a:xfrm>
        </p:spPr>
        <p:txBody>
          <a:bodyPr>
            <a:normAutofit fontScale="40000" lnSpcReduction="20000"/>
          </a:bodyPr>
          <a:lstStyle/>
          <a:p>
            <a:pPr lvl="2"/>
            <a:endParaRPr lang="en-US" dirty="0"/>
          </a:p>
          <a:p>
            <a:r>
              <a:rPr lang="en-US" sz="3300" dirty="0">
                <a:solidFill>
                  <a:srgbClr val="008000"/>
                </a:solidFill>
                <a:latin typeface="Consolas"/>
              </a:rPr>
              <a:t>--*************************** Table has have a primary key *************************</a:t>
            </a:r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r>
              <a:rPr lang="en-US" sz="33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Hotel</a:t>
            </a:r>
          </a:p>
          <a:p>
            <a:r>
              <a:rPr lang="en-US" sz="3300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>
                <a:solidFill>
                  <a:srgbClr val="0000FF"/>
                </a:solidFill>
                <a:latin typeface="Consolas"/>
              </a:rPr>
              <a:t>CONSTRAINT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 err="1">
                <a:solidFill>
                  <a:prstClr val="black"/>
                </a:solidFill>
                <a:latin typeface="Consolas"/>
              </a:rPr>
              <a:t>PK_Hotel_PropertyId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>
                <a:solidFill>
                  <a:srgbClr val="0000FF"/>
                </a:solidFill>
                <a:latin typeface="Consolas"/>
              </a:rPr>
              <a:t>PRIMARY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>
                <a:solidFill>
                  <a:srgbClr val="0000FF"/>
                </a:solidFill>
                <a:latin typeface="Consolas"/>
              </a:rPr>
              <a:t>KEY</a:t>
            </a:r>
            <a:r>
              <a:rPr lang="en-US" sz="33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300" dirty="0">
                <a:solidFill>
                  <a:srgbClr val="0000FF"/>
                </a:solidFill>
                <a:latin typeface="Consolas"/>
              </a:rPr>
              <a:t>CLUSTERED </a:t>
            </a:r>
            <a:r>
              <a:rPr lang="en-US" sz="33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3300" dirty="0" err="1">
                <a:solidFill>
                  <a:prstClr val="black"/>
                </a:solidFill>
                <a:latin typeface="Consolas"/>
              </a:rPr>
              <a:t>PropertyId</a:t>
            </a:r>
            <a:r>
              <a:rPr lang="en-US" sz="3300" dirty="0">
                <a:solidFill>
                  <a:srgbClr val="808080"/>
                </a:solidFill>
                <a:latin typeface="Consolas"/>
              </a:rPr>
              <a:t>);</a:t>
            </a:r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r>
              <a:rPr lang="en-US" sz="3300" dirty="0">
                <a:solidFill>
                  <a:srgbClr val="0000FF"/>
                </a:solidFill>
                <a:latin typeface="Consolas"/>
              </a:rPr>
              <a:t>GO</a:t>
            </a:r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r>
              <a:rPr lang="en-US" sz="3300" dirty="0">
                <a:solidFill>
                  <a:srgbClr val="008000"/>
                </a:solidFill>
                <a:latin typeface="Consolas"/>
              </a:rPr>
              <a:t>--********** Table has to have a Period columns: SysStartTime, SysEndTime **********</a:t>
            </a:r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hotel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SysStartTime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Consolas" panose="020B0609020204030204" pitchFamily="49" charset="0"/>
              </a:rPr>
              <a:t>----  HIDDEN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       CONSTRAINT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DF_Hotel_SysStartTime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SYSUTCDATETIME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SysEndTime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       CONSTRAINT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DF_Hotel_SysEndTime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'9999-12-31 23:59:59.9999999'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PERIOD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SYSTEM_TIME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SysStartTime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SysEndTime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300" dirty="0">
              <a:solidFill>
                <a:prstClr val="black"/>
              </a:solidFill>
              <a:latin typeface="Consolas"/>
            </a:endParaRPr>
          </a:p>
          <a:p>
            <a:endParaRPr lang="en-US" sz="33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Setup </a:t>
            </a:r>
          </a:p>
        </p:txBody>
      </p:sp>
    </p:spTree>
    <p:extLst>
      <p:ext uri="{BB962C8B-B14F-4D97-AF65-F5344CB8AC3E}">
        <p14:creationId xmlns:p14="http://schemas.microsoft.com/office/powerpoint/2010/main" val="1733490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2E77-2B37-BEF2-FE8F-1A53C70A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F554-BD09-A202-F52F-C4C57C627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1707724" cy="4351338"/>
          </a:xfrm>
        </p:spPr>
        <p:txBody>
          <a:bodyPr>
            <a:normAutofit/>
          </a:bodyPr>
          <a:lstStyle/>
          <a:p>
            <a:r>
              <a:rPr lang="en-US" dirty="0"/>
              <a:t>ALTER TABLE Hotel</a:t>
            </a:r>
          </a:p>
          <a:p>
            <a:r>
              <a:rPr lang="en-US" dirty="0"/>
              <a:t>    SET (SYSTEM_VERSIONING = ON (HISTORY_TABLE = </a:t>
            </a:r>
            <a:r>
              <a:rPr lang="en-US" dirty="0" err="1"/>
              <a:t>History.Hotel</a:t>
            </a:r>
            <a:r>
              <a:rPr lang="en-US" dirty="0"/>
              <a:t>));</a:t>
            </a:r>
          </a:p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912048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6747" y="1295401"/>
            <a:ext cx="7924800" cy="2252471"/>
          </a:xfrm>
        </p:spPr>
        <p:txBody>
          <a:bodyPr>
            <a:normAutofit fontScale="77500" lnSpcReduction="20000"/>
          </a:bodyPr>
          <a:lstStyle/>
          <a:p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Hotel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 WHERE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Id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129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union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all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History</a:t>
            </a:r>
            <a:r>
              <a:rPr lang="en-US" sz="2400" dirty="0" err="1">
                <a:solidFill>
                  <a:srgbClr val="808080"/>
                </a:solidFill>
                <a:latin typeface="Consolas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Hotel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 WHERE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Id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129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order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by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SysEndTime </a:t>
            </a:r>
            <a:r>
              <a:rPr lang="en-US" sz="2400" dirty="0" err="1">
                <a:solidFill>
                  <a:srgbClr val="0000FF"/>
                </a:solidFill>
                <a:latin typeface="Consolas"/>
              </a:rPr>
              <a:t>desc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endParaRPr lang="en-US" sz="2800" dirty="0">
              <a:solidFill>
                <a:srgbClr val="0000FF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2550" y="349107"/>
            <a:ext cx="9486900" cy="1371600"/>
          </a:xfrm>
        </p:spPr>
        <p:txBody>
          <a:bodyPr>
            <a:normAutofit/>
          </a:bodyPr>
          <a:lstStyle/>
          <a:p>
            <a:r>
              <a:rPr lang="en-US" dirty="0"/>
              <a:t>SQL for History Querying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3593813"/>
            <a:ext cx="8906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Temporal extensions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362200" y="4114801"/>
            <a:ext cx="7924800" cy="22524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>
                <a:solidFill>
                  <a:srgbClr val="0000FF"/>
                </a:solidFill>
                <a:latin typeface="Consolas"/>
              </a:rPr>
              <a:t>Select * from Hotel  WHERE Id = 129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</a:rPr>
              <a:t>AS OF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</a:rPr>
              <a:t>From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</a:rPr>
              <a:t>Between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</a:rPr>
              <a:t>Contained In</a:t>
            </a:r>
          </a:p>
          <a:p>
            <a:endParaRPr lang="en-US" sz="2800" dirty="0">
              <a:solidFill>
                <a:srgbClr val="0000FF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1" y="1295401"/>
            <a:ext cx="867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Old School – Query both tables </a:t>
            </a:r>
          </a:p>
        </p:txBody>
      </p:sp>
    </p:spTree>
    <p:extLst>
      <p:ext uri="{BB962C8B-B14F-4D97-AF65-F5344CB8AC3E}">
        <p14:creationId xmlns:p14="http://schemas.microsoft.com/office/powerpoint/2010/main" val="2144132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371600"/>
            <a:ext cx="10515600" cy="5539002"/>
          </a:xfrm>
        </p:spPr>
        <p:txBody>
          <a:bodyPr>
            <a:normAutofit/>
          </a:bodyPr>
          <a:lstStyle/>
          <a:p>
            <a:r>
              <a:rPr lang="en-US" sz="2600" dirty="0"/>
              <a:t>AS OF &lt;</a:t>
            </a:r>
            <a:r>
              <a:rPr lang="en-US" sz="2600" dirty="0" err="1"/>
              <a:t>date_time</a:t>
            </a:r>
            <a:r>
              <a:rPr lang="en-US" sz="2600" dirty="0"/>
              <a:t>&gt; </a:t>
            </a:r>
          </a:p>
          <a:p>
            <a:pPr lvl="1"/>
            <a:r>
              <a:rPr lang="en-US" sz="2600" dirty="0"/>
              <a:t>SysStartTime &lt;= AND SysEndTime &gt; </a:t>
            </a:r>
          </a:p>
          <a:p>
            <a:pPr lvl="1"/>
            <a:r>
              <a:rPr lang="en-US" sz="2600" dirty="0"/>
              <a:t>Returns a single row for point of time.  </a:t>
            </a:r>
          </a:p>
          <a:p>
            <a:pPr lvl="1"/>
            <a:r>
              <a:rPr lang="en-US" sz="2600" dirty="0"/>
              <a:t>Result can be in base or history table 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hotel 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--&lt; Notice goes against the base hotel table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SYSTEM_TIME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OF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‘2025-07-13 19:12:11.830' 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--&lt; Current record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PropertyId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129</a:t>
            </a:r>
          </a:p>
          <a:p>
            <a:pPr marL="109728" indent="0">
              <a:buNone/>
            </a:pPr>
            <a:endParaRPr lang="en-US" sz="19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3500" y="253313"/>
            <a:ext cx="94869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Temporal</a:t>
            </a:r>
            <a:r>
              <a:rPr lang="en-US" sz="4000" baseline="0" dirty="0"/>
              <a:t> SQL Extensions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04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F802-E7C0-BA3D-4FCE-098BCD80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10343408" cy="1371600"/>
          </a:xfrm>
        </p:spPr>
        <p:txBody>
          <a:bodyPr>
            <a:noAutofit/>
          </a:bodyPr>
          <a:lstStyle/>
          <a:p>
            <a:r>
              <a:rPr lang="en-US" sz="4800" dirty="0"/>
              <a:t>PCI DSS:  Six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9F227-87A9-349D-007F-8AC28658C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and maintain a secure network and systems  </a:t>
            </a:r>
          </a:p>
          <a:p>
            <a:r>
              <a:rPr lang="en-US" b="1" dirty="0"/>
              <a:t>Protect cardholder data</a:t>
            </a:r>
          </a:p>
          <a:p>
            <a:r>
              <a:rPr lang="en-US" dirty="0"/>
              <a:t>Maintain a vulnerability management program</a:t>
            </a:r>
          </a:p>
          <a:p>
            <a:r>
              <a:rPr lang="en-US" b="1" dirty="0"/>
              <a:t>Implement strong access control measures</a:t>
            </a:r>
          </a:p>
          <a:p>
            <a:r>
              <a:rPr lang="en-US" b="1" dirty="0"/>
              <a:t>Regularly monitor and test</a:t>
            </a:r>
          </a:p>
          <a:p>
            <a:r>
              <a:rPr lang="en-US" dirty="0"/>
              <a:t>Maintain an information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3391148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9047" y="1445741"/>
            <a:ext cx="10515600" cy="5301048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From and Between</a:t>
            </a:r>
          </a:p>
          <a:p>
            <a:pPr lvl="1">
              <a:buClr>
                <a:srgbClr val="2DA2BF"/>
              </a:buClr>
            </a:pPr>
            <a:r>
              <a:rPr lang="en-US" sz="4400" dirty="0">
                <a:solidFill>
                  <a:prstClr val="black"/>
                </a:solidFill>
              </a:rPr>
              <a:t>Returns multiple rows for range of time.</a:t>
            </a:r>
          </a:p>
          <a:p>
            <a:pPr lvl="1">
              <a:buClr>
                <a:srgbClr val="2DA2BF"/>
              </a:buClr>
            </a:pPr>
            <a:r>
              <a:rPr lang="en-US" sz="4400" dirty="0">
                <a:solidFill>
                  <a:prstClr val="black"/>
                </a:solidFill>
              </a:rPr>
              <a:t>Almost identical, between matches upper and lower bounds  </a:t>
            </a:r>
          </a:p>
          <a:p>
            <a:pPr lvl="1">
              <a:buClr>
                <a:srgbClr val="2DA2BF"/>
              </a:buClr>
            </a:pPr>
            <a:r>
              <a:rPr lang="en-US" sz="4400" dirty="0">
                <a:solidFill>
                  <a:prstClr val="black"/>
                </a:solidFill>
              </a:rPr>
              <a:t>Scans both base and history table </a:t>
            </a:r>
          </a:p>
          <a:p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  FROM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Hotel</a:t>
            </a:r>
          </a:p>
          <a:p>
            <a:pPr marL="109728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   FOR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SYSTEM_TIME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‘2025-06-26 16:43:37.5884050’ </a:t>
            </a:r>
          </a:p>
          <a:p>
            <a:pPr marL="109728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/>
              </a:rPr>
              <a:t>                    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to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‘2025-06-26 17:03:11.830'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 WHERE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PropertyId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1  </a:t>
            </a:r>
          </a:p>
          <a:p>
            <a:pPr marL="109728" indent="0">
              <a:buNone/>
            </a:pP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2550" y="362414"/>
            <a:ext cx="94869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Temporal SQL Extensions</a:t>
            </a:r>
          </a:p>
        </p:txBody>
      </p:sp>
    </p:spTree>
    <p:extLst>
      <p:ext uri="{BB962C8B-B14F-4D97-AF65-F5344CB8AC3E}">
        <p14:creationId xmlns:p14="http://schemas.microsoft.com/office/powerpoint/2010/main" val="313482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9047" y="1594022"/>
            <a:ext cx="10515600" cy="5041556"/>
          </a:xfrm>
        </p:spPr>
        <p:txBody>
          <a:bodyPr>
            <a:normAutofit fontScale="85000" lnSpcReduction="20000"/>
          </a:bodyPr>
          <a:lstStyle/>
          <a:p>
            <a:pPr lvl="0">
              <a:buClr>
                <a:srgbClr val="2DA2BF"/>
              </a:buClr>
            </a:pPr>
            <a:r>
              <a:rPr lang="en-US" sz="2800" dirty="0">
                <a:solidFill>
                  <a:prstClr val="black"/>
                </a:solidFill>
              </a:rPr>
              <a:t>Contained in</a:t>
            </a:r>
          </a:p>
          <a:p>
            <a:pPr lvl="1">
              <a:buClr>
                <a:srgbClr val="2DA2BF"/>
              </a:buClr>
            </a:pPr>
            <a:r>
              <a:rPr lang="en-US" dirty="0">
                <a:solidFill>
                  <a:prstClr val="black"/>
                </a:solidFill>
              </a:rPr>
              <a:t>Returns multiple rows for range of time.</a:t>
            </a:r>
          </a:p>
          <a:p>
            <a:pPr lvl="1">
              <a:buClr>
                <a:srgbClr val="2DA2BF"/>
              </a:buClr>
            </a:pPr>
            <a:r>
              <a:rPr lang="en-US" dirty="0">
                <a:solidFill>
                  <a:prstClr val="black"/>
                </a:solidFill>
              </a:rPr>
              <a:t>Records that were </a:t>
            </a:r>
            <a:r>
              <a:rPr lang="en-US" b="1" u="sng" dirty="0">
                <a:solidFill>
                  <a:prstClr val="black"/>
                </a:solidFill>
              </a:rPr>
              <a:t>opened and closed </a:t>
            </a:r>
            <a:r>
              <a:rPr lang="en-US" dirty="0">
                <a:solidFill>
                  <a:prstClr val="black"/>
                </a:solidFill>
              </a:rPr>
              <a:t>within the time period specified. </a:t>
            </a:r>
          </a:p>
          <a:p>
            <a:pPr lvl="1">
              <a:buClr>
                <a:srgbClr val="2DA2BF"/>
              </a:buClr>
            </a:pPr>
            <a:r>
              <a:rPr lang="en-US" dirty="0">
                <a:solidFill>
                  <a:prstClr val="black"/>
                </a:solidFill>
              </a:rPr>
              <a:t>Scans only history table</a:t>
            </a:r>
          </a:p>
          <a:p>
            <a:pPr lvl="0">
              <a:buClr>
                <a:srgbClr val="2DA2BF"/>
              </a:buClr>
            </a:pPr>
            <a:endParaRPr lang="en-US" sz="2000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 FROM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Hotel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  FOR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SYSTEM_TIME </a:t>
            </a:r>
          </a:p>
          <a:p>
            <a:pPr marL="109728" indent="0">
              <a:buNone/>
            </a:pPr>
            <a:r>
              <a:rPr lang="en-US" sz="2000" dirty="0">
                <a:solidFill>
                  <a:prstClr val="black"/>
                </a:solidFill>
                <a:latin typeface="Consolas"/>
              </a:rPr>
              <a:t>       CONTAINED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'2015-06-26 16:43:37.5884050'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'2015-06-26 17:03:11.830'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)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WHERE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PropertyId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129 </a:t>
            </a:r>
          </a:p>
          <a:p>
            <a:pPr marL="109728" indent="0">
              <a:buNone/>
            </a:pPr>
            <a:endParaRPr lang="en-US" sz="20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Temporal SQL Extensions</a:t>
            </a:r>
          </a:p>
        </p:txBody>
      </p:sp>
    </p:spTree>
    <p:extLst>
      <p:ext uri="{BB962C8B-B14F-4D97-AF65-F5344CB8AC3E}">
        <p14:creationId xmlns:p14="http://schemas.microsoft.com/office/powerpoint/2010/main" val="185461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B442-5CF4-5502-24AC-B1533B35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84" y="179173"/>
            <a:ext cx="10515600" cy="1371600"/>
          </a:xfrm>
        </p:spPr>
        <p:txBody>
          <a:bodyPr>
            <a:normAutofit/>
          </a:bodyPr>
          <a:lstStyle/>
          <a:p>
            <a:r>
              <a:rPr lang="en-US" sz="4400" dirty="0"/>
              <a:t>Auditing SQL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2BA1-4ACA-041B-0C22-A08842AF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 all Statements for</a:t>
            </a:r>
          </a:p>
          <a:p>
            <a:pPr lvl="1"/>
            <a:endParaRPr lang="en-US" dirty="0"/>
          </a:p>
          <a:p>
            <a:r>
              <a:rPr lang="en-US" dirty="0"/>
              <a:t>Expand the Security folder</a:t>
            </a:r>
          </a:p>
          <a:p>
            <a:r>
              <a:rPr lang="en-US" dirty="0"/>
              <a:t>Select New Audit and set the Audit name</a:t>
            </a:r>
          </a:p>
          <a:p>
            <a:r>
              <a:rPr lang="en-US" dirty="0"/>
              <a:t>Set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34325-6B48-A406-2B35-92FC57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20" y="864973"/>
            <a:ext cx="6363729" cy="57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C76F-EA76-7981-92DB-47C039F0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5477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 Setup for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3FFD-79AE-2273-F654-AAA39F3D4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Expand the database you want to audit in Object Explorer</a:t>
            </a:r>
          </a:p>
          <a:p>
            <a:r>
              <a:rPr lang="en-US" dirty="0"/>
              <a:t>Expand the Security folder</a:t>
            </a:r>
          </a:p>
          <a:p>
            <a:r>
              <a:rPr lang="en-US" dirty="0"/>
              <a:t>Right-click the Database Audit Specification folder and select New Database Audit Specification</a:t>
            </a:r>
          </a:p>
          <a:p>
            <a:r>
              <a:rPr lang="en-US" dirty="0"/>
              <a:t>Name the Audit Specification</a:t>
            </a:r>
          </a:p>
          <a:p>
            <a:r>
              <a:rPr lang="en-US" dirty="0"/>
              <a:t>Principal: Public = Everyone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7C580-384E-D67A-53DC-3234115E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11626370" cy="28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063-672C-87B9-4406-7F9CA164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Auditing the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2067-971D-B35B-644E-DC751A8F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Right click the </a:t>
            </a:r>
            <a:r>
              <a:rPr lang="en-US" dirty="0" err="1"/>
              <a:t>AuditSELECTsServerSpecification</a:t>
            </a:r>
            <a:r>
              <a:rPr lang="en-US" dirty="0"/>
              <a:t> audit and select the View Audit Logs option from the context menu to launch the audit log viewer dialog</a:t>
            </a:r>
          </a:p>
          <a:p>
            <a:endParaRPr lang="en-US" dirty="0"/>
          </a:p>
          <a:p>
            <a:r>
              <a:rPr lang="en-US" dirty="0"/>
              <a:t>The dialog will show the information about the SELECT statements issued on the particular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AB8F9-8C5A-DAB8-6580-679AB256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60"/>
            <a:ext cx="15036568" cy="27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65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5089-7286-0F31-95DC-100B9E58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against the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7C5C-DFDA-A349-693C-1D6F7CC5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   </a:t>
            </a:r>
            <a:r>
              <a:rPr lang="en-US" dirty="0" err="1"/>
              <a:t>event_time</a:t>
            </a:r>
            <a:r>
              <a:rPr lang="en-US" dirty="0"/>
              <a:t> ,</a:t>
            </a:r>
          </a:p>
          <a:p>
            <a:r>
              <a:rPr lang="en-US" dirty="0"/>
              <a:t>       </a:t>
            </a:r>
            <a:r>
              <a:rPr lang="en-US" dirty="0" err="1"/>
              <a:t>session_server_principal_name</a:t>
            </a:r>
            <a:r>
              <a:rPr lang="en-US" dirty="0"/>
              <a:t> AS </a:t>
            </a:r>
            <a:r>
              <a:rPr lang="en-US" dirty="0" err="1"/>
              <a:t>UserName</a:t>
            </a:r>
            <a:r>
              <a:rPr lang="en-US" dirty="0"/>
              <a:t> ,</a:t>
            </a:r>
          </a:p>
          <a:p>
            <a:r>
              <a:rPr lang="en-US" dirty="0"/>
              <a:t>       </a:t>
            </a:r>
            <a:r>
              <a:rPr lang="en-US" dirty="0" err="1"/>
              <a:t>server_instance_name</a:t>
            </a:r>
            <a:r>
              <a:rPr lang="en-US" dirty="0"/>
              <a:t> ,</a:t>
            </a:r>
          </a:p>
          <a:p>
            <a:r>
              <a:rPr lang="en-US" dirty="0"/>
              <a:t>       </a:t>
            </a:r>
            <a:r>
              <a:rPr lang="en-US" dirty="0" err="1"/>
              <a:t>database_name</a:t>
            </a:r>
            <a:r>
              <a:rPr lang="en-US" dirty="0"/>
              <a:t> ,</a:t>
            </a:r>
          </a:p>
          <a:p>
            <a:r>
              <a:rPr lang="en-US" dirty="0"/>
              <a:t>       </a:t>
            </a:r>
            <a:r>
              <a:rPr lang="en-US" dirty="0" err="1"/>
              <a:t>object_name</a:t>
            </a:r>
            <a:r>
              <a:rPr lang="en-US" dirty="0"/>
              <a:t> ,</a:t>
            </a:r>
          </a:p>
          <a:p>
            <a:r>
              <a:rPr lang="en-US" dirty="0"/>
              <a:t>       statement</a:t>
            </a:r>
          </a:p>
          <a:p>
            <a:r>
              <a:rPr lang="en-US" dirty="0"/>
              <a:t>  FROM </a:t>
            </a:r>
            <a:r>
              <a:rPr lang="en-US" dirty="0" err="1"/>
              <a:t>sys.fn_get_audit_file</a:t>
            </a:r>
            <a:r>
              <a:rPr lang="en-US" dirty="0"/>
              <a:t>('C:\AUDITs\*.</a:t>
            </a:r>
            <a:r>
              <a:rPr lang="en-US" dirty="0" err="1"/>
              <a:t>sqlaudit</a:t>
            </a:r>
            <a:r>
              <a:rPr lang="en-US" dirty="0"/>
              <a:t>', DEFAULT, DEFAULT)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      </a:t>
            </a:r>
            <a:r>
              <a:rPr lang="en-US" dirty="0" err="1"/>
              <a:t>action_id</a:t>
            </a:r>
            <a:r>
              <a:rPr lang="en-US" dirty="0"/>
              <a:t> = 'SL'</a:t>
            </a:r>
          </a:p>
          <a:p>
            <a:r>
              <a:rPr lang="en-US" dirty="0"/>
              <a:t>  AND</a:t>
            </a:r>
          </a:p>
          <a:p>
            <a:r>
              <a:rPr lang="en-US" dirty="0"/>
              <a:t>       </a:t>
            </a:r>
            <a:r>
              <a:rPr lang="en-US" dirty="0" err="1"/>
              <a:t>database_name</a:t>
            </a:r>
            <a:r>
              <a:rPr lang="en-US" dirty="0"/>
              <a:t> = ‘</a:t>
            </a:r>
            <a:r>
              <a:rPr lang="en-US" dirty="0" err="1"/>
              <a:t>YourDB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34672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D579-E49A-BDC3-C0DD-EAC125937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0" y="685800"/>
            <a:ext cx="11380573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Auditing for Data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2974-11AA-B9EC-AA62-17A03786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California: CCPA / EU: GDPR</a:t>
            </a:r>
          </a:p>
          <a:p>
            <a:r>
              <a:rPr lang="en-US" dirty="0"/>
              <a:t>Legal Requests</a:t>
            </a:r>
          </a:p>
          <a:p>
            <a:r>
              <a:rPr lang="en-US" dirty="0"/>
              <a:t>Tends to be your PII Information</a:t>
            </a:r>
          </a:p>
          <a:p>
            <a:pPr lvl="1"/>
            <a:r>
              <a:rPr lang="en-US" dirty="0"/>
              <a:t>Name, address, ETC.</a:t>
            </a:r>
          </a:p>
          <a:p>
            <a:pPr lvl="1"/>
            <a:r>
              <a:rPr lang="en-US" dirty="0"/>
              <a:t>SSN, passport number, drivers license number</a:t>
            </a:r>
          </a:p>
        </p:txBody>
      </p:sp>
    </p:spTree>
    <p:extLst>
      <p:ext uri="{BB962C8B-B14F-4D97-AF65-F5344CB8AC3E}">
        <p14:creationId xmlns:p14="http://schemas.microsoft.com/office/powerpoint/2010/main" val="881926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5196-4987-2C61-477B-D2BA297D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your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DE1F-340B-1E63-DC99-FFEC9FE0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fields make up a Customer/Client/User</a:t>
            </a:r>
          </a:p>
          <a:p>
            <a:r>
              <a:rPr lang="en-US" dirty="0"/>
              <a:t>What information you are tracking</a:t>
            </a:r>
          </a:p>
          <a:p>
            <a:r>
              <a:rPr lang="en-US" dirty="0"/>
              <a:t>Can the information be removed?</a:t>
            </a:r>
          </a:p>
          <a:p>
            <a:r>
              <a:rPr lang="en-US" dirty="0"/>
              <a:t>Masking PII data for users helps </a:t>
            </a:r>
          </a:p>
          <a:p>
            <a:pPr lvl="1"/>
            <a:r>
              <a:rPr lang="en-US" dirty="0"/>
              <a:t>for existing reports</a:t>
            </a:r>
          </a:p>
          <a:p>
            <a:pPr lvl="1"/>
            <a:r>
              <a:rPr lang="en-US" dirty="0"/>
              <a:t>Select queries</a:t>
            </a:r>
          </a:p>
        </p:txBody>
      </p:sp>
    </p:spTree>
    <p:extLst>
      <p:ext uri="{BB962C8B-B14F-4D97-AF65-F5344CB8AC3E}">
        <p14:creationId xmlns:p14="http://schemas.microsoft.com/office/powerpoint/2010/main" val="4195410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3809-87F6-6299-4002-7E74A385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1FC0-8A5F-4419-1DA2-DC935F8A6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Appliance or Software</a:t>
            </a:r>
          </a:p>
          <a:p>
            <a:pPr lvl="1"/>
            <a:r>
              <a:rPr lang="en-US" sz="2400" dirty="0"/>
              <a:t>External to SQL Server</a:t>
            </a:r>
          </a:p>
          <a:p>
            <a:r>
              <a:rPr lang="en-US" sz="3200" dirty="0"/>
              <a:t>Certificate Encryption</a:t>
            </a:r>
          </a:p>
          <a:p>
            <a:pPr lvl="1"/>
            <a:r>
              <a:rPr lang="en-US" sz="2400" dirty="0"/>
              <a:t>Uses an internal certificate, password</a:t>
            </a:r>
          </a:p>
          <a:p>
            <a:r>
              <a:rPr lang="en-US" sz="3200" dirty="0"/>
              <a:t>Always Encrypted</a:t>
            </a:r>
          </a:p>
          <a:p>
            <a:pPr lvl="1"/>
            <a:r>
              <a:rPr lang="en-US" sz="2400" dirty="0"/>
              <a:t>Application Centric Encryption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5479A4-432B-367C-0CAE-37BBDD54D7F5}"/>
              </a:ext>
            </a:extLst>
          </p:cNvPr>
          <p:cNvGrpSpPr/>
          <p:nvPr/>
        </p:nvGrpSpPr>
        <p:grpSpPr>
          <a:xfrm>
            <a:off x="7535276" y="2401039"/>
            <a:ext cx="3720434" cy="278037"/>
            <a:chOff x="4018692" y="4347737"/>
            <a:chExt cx="7425563" cy="66120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409434F-F09C-EE71-D05B-40748DA7B3DC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  <a:ln w="19050" cap="rnd" cmpd="sng" algn="ctr">
              <a:solidFill>
                <a:srgbClr val="5FCBEF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81A69F-CD7B-4071-B0CE-BFBB929F89A4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123-45-6789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7649CF-53FF-824E-4977-B398087AEE27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XXX-XXX-XXX</a:t>
              </a:r>
            </a:p>
          </p:txBody>
        </p:sp>
      </p:grpSp>
      <p:sp>
        <p:nvSpPr>
          <p:cNvPr id="8" name="Action Button: Video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C1F5CEE-5585-0C5B-C83D-B4A332F521CD}"/>
              </a:ext>
            </a:extLst>
          </p:cNvPr>
          <p:cNvSpPr/>
          <p:nvPr/>
        </p:nvSpPr>
        <p:spPr>
          <a:xfrm>
            <a:off x="9024441" y="1251504"/>
            <a:ext cx="627017" cy="905691"/>
          </a:xfrm>
          <a:prstGeom prst="actionButtonMovie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2C5B6C-B566-6E68-9A58-D0CF23323566}"/>
              </a:ext>
            </a:extLst>
          </p:cNvPr>
          <p:cNvGrpSpPr/>
          <p:nvPr/>
        </p:nvGrpSpPr>
        <p:grpSpPr>
          <a:xfrm>
            <a:off x="7509150" y="3577812"/>
            <a:ext cx="3720434" cy="278037"/>
            <a:chOff x="4018692" y="4347737"/>
            <a:chExt cx="7425563" cy="661204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07B3A6B-2508-A126-CDF8-1DCADAF181A9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  <a:ln w="19050" cap="rnd" cmpd="sng" algn="ctr">
              <a:solidFill>
                <a:srgbClr val="5FCBEF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D5D63C-47AD-CA8D-4BAD-431BD9FB5857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123-45-6789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54959E-9CBD-E188-2C41-A81831008014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XXX-XXX-XXX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EFA33F-2372-98A8-D585-14B02D43958A}"/>
              </a:ext>
            </a:extLst>
          </p:cNvPr>
          <p:cNvGrpSpPr/>
          <p:nvPr/>
        </p:nvGrpSpPr>
        <p:grpSpPr>
          <a:xfrm>
            <a:off x="7509150" y="4709290"/>
            <a:ext cx="3720434" cy="278037"/>
            <a:chOff x="4018692" y="4347737"/>
            <a:chExt cx="7425563" cy="661204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550E575-178A-C7D4-A889-B2A16AC7B40E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  <a:ln w="19050" cap="rnd" cmpd="sng" algn="ctr">
              <a:solidFill>
                <a:srgbClr val="5FCBEF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9DE80B-E190-6875-FFED-CC020DC06F55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123-45-6789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1EED40-2C82-A017-75E4-9C526AEB3682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5FCBE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anose="020B0603020202020204"/>
                  <a:cs typeface="+mn-cs"/>
                </a:rPr>
                <a:t>XXX-XXX-XXX</a:t>
              </a:r>
            </a:p>
          </p:txBody>
        </p:sp>
      </p:grp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7BE230CA-4C87-5301-C056-3005C546B3F5}"/>
              </a:ext>
            </a:extLst>
          </p:cNvPr>
          <p:cNvSpPr/>
          <p:nvPr/>
        </p:nvSpPr>
        <p:spPr>
          <a:xfrm>
            <a:off x="8998315" y="3368803"/>
            <a:ext cx="775063" cy="762637"/>
          </a:xfrm>
          <a:prstGeom prst="horizontalScroll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Callout: Up Arrow 17">
            <a:extLst>
              <a:ext uri="{FF2B5EF4-FFF2-40B4-BE49-F238E27FC236}">
                <a16:creationId xmlns:a16="http://schemas.microsoft.com/office/drawing/2014/main" id="{8C0947BB-2A6C-796C-2477-D359A9B0B8FE}"/>
              </a:ext>
            </a:extLst>
          </p:cNvPr>
          <p:cNvSpPr/>
          <p:nvPr/>
        </p:nvSpPr>
        <p:spPr>
          <a:xfrm>
            <a:off x="8872647" y="2103701"/>
            <a:ext cx="926857" cy="685208"/>
          </a:xfrm>
          <a:prstGeom prst="upArrowCallou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Callout: Right Arrow 18">
            <a:extLst>
              <a:ext uri="{FF2B5EF4-FFF2-40B4-BE49-F238E27FC236}">
                <a16:creationId xmlns:a16="http://schemas.microsoft.com/office/drawing/2014/main" id="{C99BE432-CDA6-332D-4562-E37A1BFA22CB}"/>
              </a:ext>
            </a:extLst>
          </p:cNvPr>
          <p:cNvSpPr/>
          <p:nvPr/>
        </p:nvSpPr>
        <p:spPr>
          <a:xfrm>
            <a:off x="9024441" y="4509626"/>
            <a:ext cx="1027611" cy="661851"/>
          </a:xfrm>
          <a:prstGeom prst="rightArrowCallout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98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peterso\AppData\Local\Microsoft\Windows\Temporary Internet Files\Content.IE5\F2J4T9R4\mask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953" y="1006969"/>
            <a:ext cx="3348399" cy="2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0253" y="1646237"/>
            <a:ext cx="94869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Defaults</a:t>
            </a:r>
          </a:p>
          <a:p>
            <a:pPr lvl="1"/>
            <a:r>
              <a:rPr lang="en-US" dirty="0"/>
              <a:t>Numeric:		000000</a:t>
            </a:r>
          </a:p>
          <a:p>
            <a:pPr lvl="1"/>
            <a:r>
              <a:rPr lang="en-US" dirty="0"/>
              <a:t>Datetime:		2000-01-01 00:00:00.000</a:t>
            </a:r>
          </a:p>
          <a:p>
            <a:pPr lvl="1"/>
            <a:r>
              <a:rPr lang="en-US" dirty="0"/>
              <a:t>String:			XXXXXX</a:t>
            </a:r>
          </a:p>
          <a:p>
            <a:r>
              <a:rPr lang="en-US" dirty="0"/>
              <a:t>Email</a:t>
            </a:r>
          </a:p>
          <a:p>
            <a:pPr lvl="1"/>
            <a:r>
              <a:rPr lang="en-US" dirty="0"/>
              <a:t>Predefined Format: 	RXXX@XXXX.com</a:t>
            </a:r>
          </a:p>
          <a:p>
            <a:r>
              <a:rPr lang="en-US" dirty="0"/>
              <a:t>Partial</a:t>
            </a:r>
          </a:p>
          <a:p>
            <a:pPr lvl="1"/>
            <a:r>
              <a:rPr lang="en-US" dirty="0"/>
              <a:t>User Defined:		XXX-XX-1234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47636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B16C-B0C5-B6EC-FBCE-BC531BC6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6" y="0"/>
            <a:ext cx="10865922" cy="1371600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the 12 Requirements of PCI DSS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644D-5510-85BA-A198-E1FC3C3E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16" y="1512619"/>
            <a:ext cx="10696470" cy="546002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Install and maintain a firewall to protect cardholder data environments.</a:t>
            </a:r>
          </a:p>
          <a:p>
            <a:r>
              <a:rPr lang="en-US" b="1" dirty="0"/>
              <a:t>Don't use vendor-supplied default passwords and other security parameters.</a:t>
            </a:r>
          </a:p>
          <a:p>
            <a:r>
              <a:rPr lang="en-US" b="1" dirty="0"/>
              <a:t>Protect stored cardholder data.</a:t>
            </a:r>
          </a:p>
          <a:p>
            <a:r>
              <a:rPr lang="en-US" b="1" dirty="0"/>
              <a:t>Encrypt payment card data transmitted across open, public networks.</a:t>
            </a:r>
          </a:p>
          <a:p>
            <a:r>
              <a:rPr lang="en-US" dirty="0"/>
              <a:t>Use and regularly update antivirus software.</a:t>
            </a:r>
          </a:p>
          <a:p>
            <a:r>
              <a:rPr lang="en-US" dirty="0"/>
              <a:t>Develop and </a:t>
            </a:r>
            <a:r>
              <a:rPr lang="en-US" b="1" dirty="0"/>
              <a:t>maintain secure systems </a:t>
            </a:r>
            <a:r>
              <a:rPr lang="en-US" dirty="0"/>
              <a:t>and applications.</a:t>
            </a:r>
          </a:p>
          <a:p>
            <a:r>
              <a:rPr lang="en-US" b="1" dirty="0"/>
              <a:t>Restrict access to cardholder data </a:t>
            </a:r>
            <a:r>
              <a:rPr lang="en-US" dirty="0"/>
              <a:t>to employees with a business need.</a:t>
            </a:r>
          </a:p>
          <a:p>
            <a:r>
              <a:rPr lang="en-US" b="1" dirty="0"/>
              <a:t>Assign a unique ID to each person with data or computer access.</a:t>
            </a:r>
          </a:p>
          <a:p>
            <a:r>
              <a:rPr lang="en-US" b="1" dirty="0"/>
              <a:t>Restrict who has physical access to cardholder data.</a:t>
            </a:r>
          </a:p>
          <a:p>
            <a:r>
              <a:rPr lang="en-US" b="1" dirty="0"/>
              <a:t>Track and monitor all access to network resources and cardholder data.</a:t>
            </a:r>
          </a:p>
          <a:p>
            <a:r>
              <a:rPr lang="en-US" dirty="0"/>
              <a:t>Regularly test security systems and processes.    </a:t>
            </a:r>
            <a:r>
              <a:rPr lang="en-US" b="1" dirty="0"/>
              <a:t>&lt;&lt;&lt; Security Review Auditing</a:t>
            </a:r>
          </a:p>
          <a:p>
            <a:r>
              <a:rPr lang="en-US" dirty="0"/>
              <a:t>Maintain an information security policy.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[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PurchaseTotAmt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] </a:t>
            </a:r>
          </a:p>
          <a:p>
            <a:pPr marL="109728" indent="0">
              <a:buNone/>
            </a:pPr>
            <a:r>
              <a:rPr lang="en-US" sz="24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MASKED                   </a:t>
            </a:r>
            <a:r>
              <a:rPr lang="en-US" sz="2400" dirty="0">
                <a:solidFill>
                  <a:srgbClr val="008000"/>
                </a:solidFill>
                <a:latin typeface="Consolas"/>
              </a:rPr>
              <a:t>--&lt; the magic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   WITH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'default()’</a:t>
            </a:r>
            <a:r>
              <a:rPr lang="en-US" sz="24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2400" dirty="0">
                <a:solidFill>
                  <a:srgbClr val="008000"/>
                </a:solidFill>
                <a:latin typeface="Consolas"/>
              </a:rPr>
              <a:t>--&lt; default on int</a:t>
            </a:r>
            <a:endParaRPr lang="en-US" sz="24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UNMASK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TestUser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a Mask to a Table</a:t>
            </a:r>
          </a:p>
        </p:txBody>
      </p:sp>
    </p:spTree>
    <p:extLst>
      <p:ext uri="{BB962C8B-B14F-4D97-AF65-F5344CB8AC3E}">
        <p14:creationId xmlns:p14="http://schemas.microsoft.com/office/powerpoint/2010/main" val="652872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4110-4E90-70DA-E9FA-42933FD5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37" y="685800"/>
            <a:ext cx="10066763" cy="1371600"/>
          </a:xfrm>
        </p:spPr>
        <p:txBody>
          <a:bodyPr>
            <a:normAutofit/>
          </a:bodyPr>
          <a:lstStyle/>
          <a:p>
            <a:r>
              <a:rPr lang="en-US" sz="4000" dirty="0"/>
              <a:t>Auditing your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A35E-604F-508A-5188-50F2A9BE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Auditors just need to see your Account table</a:t>
            </a:r>
          </a:p>
          <a:p>
            <a:r>
              <a:rPr lang="en-US" dirty="0"/>
              <a:t>And the account information encrypted or masked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49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Peterson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36F1B0-8148-35E3-8C21-2AD44602FAC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6" y="4768180"/>
            <a:ext cx="8691444" cy="1575592"/>
          </a:xfrm>
        </p:spPr>
        <p:txBody>
          <a:bodyPr>
            <a:normAutofit/>
          </a:bodyPr>
          <a:lstStyle/>
          <a:p>
            <a:r>
              <a:rPr lang="en-US" dirty="0"/>
              <a:t>All Scripts are located in GITHUB</a:t>
            </a:r>
          </a:p>
          <a:p>
            <a:r>
              <a:rPr lang="en-US" dirty="0"/>
              <a:t>https://github.com/SQLeap61/PASSAuditingPresentation</a:t>
            </a:r>
          </a:p>
          <a:p>
            <a:endParaRPr lang="en-US" dirty="0"/>
          </a:p>
        </p:txBody>
      </p:sp>
      <p:pic>
        <p:nvPicPr>
          <p:cNvPr id="13" name="Picture 12" descr="A row of glasses of beer&#10;&#10;AI-generated content may be incorrect.">
            <a:extLst>
              <a:ext uri="{FF2B5EF4-FFF2-40B4-BE49-F238E27FC236}">
                <a16:creationId xmlns:a16="http://schemas.microsoft.com/office/drawing/2014/main" id="{16CCA79B-CD00-5287-E3F3-87144B6EE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13" y="1170372"/>
            <a:ext cx="6138871" cy="34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3EAA-722C-5A05-52F2-FF23FB1A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Complicance</a:t>
            </a:r>
            <a:r>
              <a:rPr lang="en-US" dirty="0"/>
              <a:t> What where and when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9C9B-4936-8C70-4851-1E4A5264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68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80AC-0D1A-52DD-D40D-AE8DE536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4845-1263-4006-0017-60ED576C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0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FE853-85E2-EFB8-68DF-28CB892DFB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A93E-F6FA-ABD7-319D-BF8D0C96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64" y="102995"/>
            <a:ext cx="10494523" cy="1371600"/>
          </a:xfrm>
        </p:spPr>
        <p:txBody>
          <a:bodyPr>
            <a:normAutofit/>
          </a:bodyPr>
          <a:lstStyle/>
          <a:p>
            <a:r>
              <a:rPr lang="en-US" sz="4000" dirty="0"/>
              <a:t>Sarbanes-Oxley Act of 2002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69C3-7F2F-A81A-9D21-0E8A218B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49" y="1611009"/>
            <a:ext cx="9486901" cy="391809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Organizations must audit their financial statements on a yearly basis.</a:t>
            </a:r>
          </a:p>
          <a:p>
            <a:r>
              <a:rPr lang="en-US" dirty="0"/>
              <a:t>The main objective is accuracy of a company's financial statements</a:t>
            </a:r>
          </a:p>
          <a:p>
            <a:r>
              <a:rPr lang="en-US" dirty="0"/>
              <a:t>Proof of all SOX </a:t>
            </a:r>
            <a:r>
              <a:rPr lang="en-US" b="1" dirty="0"/>
              <a:t>internal controls for data security </a:t>
            </a:r>
            <a:r>
              <a:rPr lang="en-US" dirty="0"/>
              <a:t>and accurate financial reporting must be provided for the SOX audit.</a:t>
            </a:r>
          </a:p>
          <a:p>
            <a:pPr lvl="1"/>
            <a:r>
              <a:rPr lang="en-US" sz="2400" b="1" dirty="0"/>
              <a:t>Section 302: </a:t>
            </a:r>
            <a:r>
              <a:rPr lang="en-US" sz="2400" dirty="0"/>
              <a:t>Corporate Responsibility for Financial Reports</a:t>
            </a:r>
          </a:p>
          <a:p>
            <a:pPr lvl="1"/>
            <a:r>
              <a:rPr lang="en-US" sz="2400" b="1" dirty="0"/>
              <a:t>Section 404: Management Assessment of Internal Controls</a:t>
            </a:r>
          </a:p>
          <a:p>
            <a:pPr lvl="1"/>
            <a:r>
              <a:rPr lang="en-US" sz="2400" b="1" dirty="0"/>
              <a:t>Section 409: Real-Time Issuer Disclosures</a:t>
            </a:r>
          </a:p>
          <a:p>
            <a:pPr lvl="1"/>
            <a:r>
              <a:rPr lang="en-US" sz="2400" b="1" dirty="0"/>
              <a:t>Section 802: Criminal Penalties for Altering Data\Documents</a:t>
            </a:r>
          </a:p>
          <a:p>
            <a:pPr lvl="1"/>
            <a:r>
              <a:rPr lang="en-US" sz="2400" b="1" dirty="0"/>
              <a:t>Section 906: Corporate Responsibility for Financial Reports</a:t>
            </a:r>
          </a:p>
        </p:txBody>
      </p:sp>
    </p:spTree>
    <p:extLst>
      <p:ext uri="{BB962C8B-B14F-4D97-AF65-F5344CB8AC3E}">
        <p14:creationId xmlns:p14="http://schemas.microsoft.com/office/powerpoint/2010/main" val="11400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D50C-1D8A-49D1-449A-C4D52CE5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0"/>
            <a:ext cx="10400835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Cyber Liability Insurance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82E1-9AA9-0A7E-B932-CB6E6540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436" y="1739753"/>
            <a:ext cx="9486901" cy="4818210"/>
          </a:xfrm>
        </p:spPr>
        <p:txBody>
          <a:bodyPr>
            <a:normAutofit/>
          </a:bodyPr>
          <a:lstStyle/>
          <a:p>
            <a:r>
              <a:rPr lang="en-US" sz="3200" dirty="0"/>
              <a:t>Insurance for cyberattacks and data breaches ransomware attacks, data recovery, and legal fees. </a:t>
            </a:r>
          </a:p>
          <a:p>
            <a:r>
              <a:rPr lang="en-US" sz="3200" dirty="0"/>
              <a:t>It helps cover costs related to incidents</a:t>
            </a:r>
          </a:p>
          <a:p>
            <a:r>
              <a:rPr lang="en-US" sz="3200" dirty="0"/>
              <a:t>You will need to provide Infrastructure specific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6193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AC1F-8648-5806-DABD-7F902889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vs PII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7C63-98D5-2626-474D-ECF2C952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10515600" cy="484280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PCI </a:t>
            </a:r>
          </a:p>
          <a:p>
            <a:pPr lvl="1"/>
            <a:r>
              <a:rPr lang="en-US" dirty="0"/>
              <a:t>Credit Card/ Account Information</a:t>
            </a:r>
          </a:p>
          <a:p>
            <a:pPr lvl="2"/>
            <a:r>
              <a:rPr lang="en-US" sz="2800" dirty="0"/>
              <a:t>Encrypt</a:t>
            </a:r>
          </a:p>
          <a:p>
            <a:pPr lvl="2"/>
            <a:r>
              <a:rPr lang="en-US" sz="2800" dirty="0"/>
              <a:t>Never Store the Security Code</a:t>
            </a:r>
          </a:p>
          <a:p>
            <a:r>
              <a:rPr lang="en-US" sz="2800" dirty="0"/>
              <a:t>PII – Personally Identifiable Information</a:t>
            </a:r>
          </a:p>
          <a:p>
            <a:pPr lvl="1"/>
            <a:r>
              <a:rPr lang="en-US" dirty="0"/>
              <a:t>Name, Address, Phone, ETC</a:t>
            </a:r>
          </a:p>
          <a:p>
            <a:pPr lvl="1"/>
            <a:r>
              <a:rPr lang="en-US" dirty="0"/>
              <a:t>Encrypt SSN, Passport, Drivers License</a:t>
            </a:r>
          </a:p>
          <a:p>
            <a:pPr lvl="1"/>
            <a:r>
              <a:rPr lang="en-US" dirty="0"/>
              <a:t>Mask Fields According to Company Policies</a:t>
            </a:r>
          </a:p>
        </p:txBody>
      </p:sp>
    </p:spTree>
    <p:extLst>
      <p:ext uri="{BB962C8B-B14F-4D97-AF65-F5344CB8AC3E}">
        <p14:creationId xmlns:p14="http://schemas.microsoft.com/office/powerpoint/2010/main" val="2483800439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9261daf-a6c8-4475-bfe4-e465f101f752" xsi:nil="true"/>
    <Provider xmlns="09261daf-a6c8-4475-bfe4-e465f101f752" xsi:nil="true"/>
    <Author0 xmlns="09261daf-a6c8-4475-bfe4-e465f101f752" xsi:nil="true"/>
    <TaxCatchAll xmlns="cfa6ec7d-b27d-4976-a2d2-0968bdeefb84" xsi:nil="true"/>
    <lcf76f155ced4ddcb4097134ff3c332f xmlns="09261daf-a6c8-4475-bfe4-e465f101f752">
      <Terms xmlns="http://schemas.microsoft.com/office/infopath/2007/PartnerControls"/>
    </lcf76f155ced4ddcb4097134ff3c332f>
    <Status xmlns="09261daf-a6c8-4475-bfe4-e465f101f75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22" ma:contentTypeDescription="Create a new document." ma:contentTypeScope="" ma:versionID="3bf0afb703446d70a2de22bb4eb4d434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ceb259435a317a99c51cb11b13583a80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  <xsd:element ref="ns2:Autho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  <xsd:element name="Author0" ma:index="22" nillable="true" ma:displayName="Author" ma:format="Dropdown" ma:internalName="Author0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f536e90f-a63c-417c-a397-dad62e02e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8b56304-9baf-48d2-b59c-545f107b0cc8}" ma:internalName="TaxCatchAll" ma:showField="CatchAllData" ma:web="cfa6ec7d-b27d-4976-a2d2-0968bdeef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4FC86-36EB-457A-8FED-5E4FC52B771A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cfa6ec7d-b27d-4976-a2d2-0968bdeefb84"/>
    <ds:schemaRef ds:uri="http://purl.org/dc/terms/"/>
    <ds:schemaRef ds:uri="http://schemas.microsoft.com/office/infopath/2007/PartnerControls"/>
    <ds:schemaRef ds:uri="09261daf-a6c8-4475-bfe4-e465f101f75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17AFD2-DD22-46F6-94CC-B63EC00AA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6BF29E-FAFE-4CC7-92B8-7C31EA33B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63642</TotalTime>
  <Words>2845</Words>
  <Application>Microsoft Office PowerPoint</Application>
  <PresentationFormat>Widescreen</PresentationFormat>
  <Paragraphs>528</Paragraphs>
  <Slides>65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Trebuchet MS</vt:lpstr>
      <vt:lpstr>Calibri Light</vt:lpstr>
      <vt:lpstr>Roboto Regular</vt:lpstr>
      <vt:lpstr>Roboto Bold</vt:lpstr>
      <vt:lpstr>Consolas</vt:lpstr>
      <vt:lpstr>Verdana</vt:lpstr>
      <vt:lpstr>Roboto</vt:lpstr>
      <vt:lpstr>Calibri</vt:lpstr>
      <vt:lpstr>Aptos</vt:lpstr>
      <vt:lpstr>Arial</vt:lpstr>
      <vt:lpstr>PASS 2025</vt:lpstr>
      <vt:lpstr>Auditing Your SQL Server For Security, PCI, SOX and Data Access</vt:lpstr>
      <vt:lpstr>Background</vt:lpstr>
      <vt:lpstr>Agenda</vt:lpstr>
      <vt:lpstr>The standard Audit Myth</vt:lpstr>
      <vt:lpstr>PCI DSS:  Six principles</vt:lpstr>
      <vt:lpstr>the 12 Requirements of PCI DSS </vt:lpstr>
      <vt:lpstr>Sarbanes-Oxley Act of 2002</vt:lpstr>
      <vt:lpstr>Cyber Liability Insurance </vt:lpstr>
      <vt:lpstr>PCI vs PII </vt:lpstr>
      <vt:lpstr>Technique vs Audit Procedures </vt:lpstr>
      <vt:lpstr>Tecnique:  Multiple Server Queries</vt:lpstr>
      <vt:lpstr>Multiple Server Demo</vt:lpstr>
      <vt:lpstr>Audit Requirement:   Document all SQL ServerS</vt:lpstr>
      <vt:lpstr>Audit Requirement:  Document access Controls</vt:lpstr>
      <vt:lpstr>Sp_AuditInfo</vt:lpstr>
      <vt:lpstr>Audit Password rotation</vt:lpstr>
      <vt:lpstr>Audit Requirement:           Monitoring access</vt:lpstr>
      <vt:lpstr>Audit requirement:     Track all access</vt:lpstr>
      <vt:lpstr>Audit: Backup &amp; Recovery</vt:lpstr>
      <vt:lpstr>Document w/SP_Backupinfo </vt:lpstr>
      <vt:lpstr>Encryption at rest</vt:lpstr>
      <vt:lpstr>Full Database Encryption</vt:lpstr>
      <vt:lpstr>Encryption &amp; Certificate Info</vt:lpstr>
      <vt:lpstr>Encrypted Backups Architecture</vt:lpstr>
      <vt:lpstr>How Encrypted Backups Work – Create Master Key</vt:lpstr>
      <vt:lpstr>How Encrypted Backups Work - Create A Certificate </vt:lpstr>
      <vt:lpstr>How Encrypted Backups Work - Backup Certificate </vt:lpstr>
      <vt:lpstr>How Encrypted Backups Work – Backup Database </vt:lpstr>
      <vt:lpstr>How Encrypted Backups Work - Restore Databases </vt:lpstr>
      <vt:lpstr>How Encrypted Backups Work – New SQL Server</vt:lpstr>
      <vt:lpstr>How Encrypted Backups Work - Rebuild SQL Server </vt:lpstr>
      <vt:lpstr>How Encrypted Backups Work - Restore Database? </vt:lpstr>
      <vt:lpstr>How Encrypted Backups Work - Recreate Master Key </vt:lpstr>
      <vt:lpstr>How Encrypted Backups Work - Restore Certificate </vt:lpstr>
      <vt:lpstr>How Encrypted Backups Work - Restore Databases </vt:lpstr>
      <vt:lpstr>How Encrypted Backups Work</vt:lpstr>
      <vt:lpstr>Immutable Storage for Backups </vt:lpstr>
      <vt:lpstr>Audit: Disaster Recover Plan</vt:lpstr>
      <vt:lpstr>Auditing Data changes</vt:lpstr>
      <vt:lpstr>Ledger Database </vt:lpstr>
      <vt:lpstr>Find Ledger and View </vt:lpstr>
      <vt:lpstr>Table and View Results</vt:lpstr>
      <vt:lpstr>What is Ledger Tracked</vt:lpstr>
      <vt:lpstr>Temporal Tables</vt:lpstr>
      <vt:lpstr>How Temporal Tables work</vt:lpstr>
      <vt:lpstr>Temporal Setup </vt:lpstr>
      <vt:lpstr>Temporal Table Setup</vt:lpstr>
      <vt:lpstr>SQL for History Querying</vt:lpstr>
      <vt:lpstr>Temporal SQL Extensions</vt:lpstr>
      <vt:lpstr>Temporal SQL Extensions</vt:lpstr>
      <vt:lpstr>Temporal SQL Extensions</vt:lpstr>
      <vt:lpstr>Auditing SQL Statements</vt:lpstr>
      <vt:lpstr>Audit Setup for Database</vt:lpstr>
      <vt:lpstr>Auditing the Audit</vt:lpstr>
      <vt:lpstr>Selecting against the Audit</vt:lpstr>
      <vt:lpstr>Auditing for Data Compliance</vt:lpstr>
      <vt:lpstr>Define your Customer</vt:lpstr>
      <vt:lpstr>Encryption of Data</vt:lpstr>
      <vt:lpstr>Dynamic Data masking</vt:lpstr>
      <vt:lpstr>Adding a Mask to a Table</vt:lpstr>
      <vt:lpstr>Auditing your Encryption</vt:lpstr>
      <vt:lpstr>Eric Peterson</vt:lpstr>
      <vt:lpstr>Complicance What where and when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Eric Peterson</cp:lastModifiedBy>
  <cp:revision>83</cp:revision>
  <cp:lastPrinted>2015-12-02T11:41:23Z</cp:lastPrinted>
  <dcterms:created xsi:type="dcterms:W3CDTF">2015-11-25T13:50:45Z</dcterms:created>
  <dcterms:modified xsi:type="dcterms:W3CDTF">2025-11-20T20:30:34Z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